
<file path=[Content_Types].xml><?xml version="1.0" encoding="utf-8"?>
<Types xmlns="http://schemas.openxmlformats.org/package/2006/content-types">
  <Default Extension="emf" ContentType="image/x-emf"/>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9"/>
  </p:notesMasterIdLst>
  <p:handoutMasterIdLst>
    <p:handoutMasterId r:id="rId30"/>
  </p:handoutMasterIdLst>
  <p:sldIdLst>
    <p:sldId id="257" r:id="rId2"/>
    <p:sldId id="316" r:id="rId3"/>
    <p:sldId id="319" r:id="rId4"/>
    <p:sldId id="345" r:id="rId5"/>
    <p:sldId id="404" r:id="rId6"/>
    <p:sldId id="323" r:id="rId7"/>
    <p:sldId id="360" r:id="rId8"/>
    <p:sldId id="329" r:id="rId9"/>
    <p:sldId id="303" r:id="rId10"/>
    <p:sldId id="364" r:id="rId11"/>
    <p:sldId id="400" r:id="rId12"/>
    <p:sldId id="403" r:id="rId13"/>
    <p:sldId id="388" r:id="rId14"/>
    <p:sldId id="389" r:id="rId15"/>
    <p:sldId id="390" r:id="rId16"/>
    <p:sldId id="384" r:id="rId17"/>
    <p:sldId id="391" r:id="rId18"/>
    <p:sldId id="392" r:id="rId19"/>
    <p:sldId id="393" r:id="rId20"/>
    <p:sldId id="387" r:id="rId21"/>
    <p:sldId id="401" r:id="rId22"/>
    <p:sldId id="402" r:id="rId23"/>
    <p:sldId id="394" r:id="rId24"/>
    <p:sldId id="395" r:id="rId25"/>
    <p:sldId id="396" r:id="rId26"/>
    <p:sldId id="397" r:id="rId27"/>
    <p:sldId id="383"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49" autoAdjust="0"/>
    <p:restoredTop sz="94541"/>
  </p:normalViewPr>
  <p:slideViewPr>
    <p:cSldViewPr snapToGrid="0" snapToObjects="1">
      <p:cViewPr varScale="1">
        <p:scale>
          <a:sx n="62" d="100"/>
          <a:sy n="62" d="100"/>
        </p:scale>
        <p:origin x="1240" y="5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61015419947506E-2"/>
          <c:y val="3.9205831692913397E-2"/>
          <c:w val="0.77251039728213899"/>
          <c:h val="0.46217232611548598"/>
        </c:manualLayout>
      </c:layout>
      <c:barChart>
        <c:barDir val="col"/>
        <c:grouping val="clustered"/>
        <c:varyColors val="0"/>
        <c:ser>
          <c:idx val="0"/>
          <c:order val="0"/>
          <c:tx>
            <c:strRef>
              <c:f>Sheet1!$B$1</c:f>
              <c:strCache>
                <c:ptCount val="1"/>
                <c:pt idx="0">
                  <c:v>With Pres. 2014</c:v>
                </c:pt>
              </c:strCache>
            </c:strRef>
          </c:tx>
          <c:spPr>
            <a:solidFill>
              <a:schemeClr val="accent1"/>
            </a:solidFill>
            <a:ln>
              <a:noFill/>
            </a:ln>
            <a:effectLst/>
          </c:spPr>
          <c:invertIfNegative val="0"/>
          <c:cat>
            <c:strRef>
              <c:f>Sheet1!$A$2:$A$7</c:f>
              <c:strCache>
                <c:ptCount val="6"/>
                <c:pt idx="0">
                  <c:v>Sleeping Medication</c:v>
                </c:pt>
                <c:pt idx="1">
                  <c:v>Sedative/Anxiety Medication</c:v>
                </c:pt>
                <c:pt idx="2">
                  <c:v>Stimulant Medication</c:v>
                </c:pt>
                <c:pt idx="3">
                  <c:v>Pain Medication</c:v>
                </c:pt>
                <c:pt idx="4">
                  <c:v>Anti-Depressants</c:v>
                </c:pt>
                <c:pt idx="5">
                  <c:v>Mood Stabilizer</c:v>
                </c:pt>
              </c:strCache>
            </c:strRef>
          </c:cat>
          <c:val>
            <c:numRef>
              <c:f>Sheet1!$B$2:$B$7</c:f>
              <c:numCache>
                <c:formatCode>0.00%</c:formatCode>
                <c:ptCount val="6"/>
                <c:pt idx="0">
                  <c:v>9.0999999999999998E-2</c:v>
                </c:pt>
                <c:pt idx="1">
                  <c:v>0.115</c:v>
                </c:pt>
                <c:pt idx="2">
                  <c:v>0.13200000000000001</c:v>
                </c:pt>
                <c:pt idx="3">
                  <c:v>0.14599999999999999</c:v>
                </c:pt>
                <c:pt idx="4">
                  <c:v>0.115</c:v>
                </c:pt>
                <c:pt idx="5">
                  <c:v>1.6E-2</c:v>
                </c:pt>
              </c:numCache>
            </c:numRef>
          </c:val>
          <c:extLst>
            <c:ext xmlns:c16="http://schemas.microsoft.com/office/drawing/2014/chart" uri="{C3380CC4-5D6E-409C-BE32-E72D297353CC}">
              <c16:uniqueId val="{00000000-3949-4B3A-8A9D-0C78947452A5}"/>
            </c:ext>
          </c:extLst>
        </c:ser>
        <c:ser>
          <c:idx val="1"/>
          <c:order val="1"/>
          <c:tx>
            <c:strRef>
              <c:f>Sheet1!$C$1</c:f>
              <c:strCache>
                <c:ptCount val="1"/>
                <c:pt idx="0">
                  <c:v>Without 2014</c:v>
                </c:pt>
              </c:strCache>
            </c:strRef>
          </c:tx>
          <c:spPr>
            <a:solidFill>
              <a:schemeClr val="accent2"/>
            </a:solidFill>
            <a:ln>
              <a:noFill/>
            </a:ln>
            <a:effectLst/>
          </c:spPr>
          <c:invertIfNegative val="0"/>
          <c:cat>
            <c:strRef>
              <c:f>Sheet1!$A$2:$A$7</c:f>
              <c:strCache>
                <c:ptCount val="6"/>
                <c:pt idx="0">
                  <c:v>Sleeping Medication</c:v>
                </c:pt>
                <c:pt idx="1">
                  <c:v>Sedative/Anxiety Medication</c:v>
                </c:pt>
                <c:pt idx="2">
                  <c:v>Stimulant Medication</c:v>
                </c:pt>
                <c:pt idx="3">
                  <c:v>Pain Medication</c:v>
                </c:pt>
                <c:pt idx="4">
                  <c:v>Anti-Depressants</c:v>
                </c:pt>
                <c:pt idx="5">
                  <c:v>Mood Stabilizer</c:v>
                </c:pt>
              </c:strCache>
            </c:strRef>
          </c:cat>
          <c:val>
            <c:numRef>
              <c:f>Sheet1!$C$2:$C$7</c:f>
              <c:numCache>
                <c:formatCode>0.00%</c:formatCode>
                <c:ptCount val="6"/>
                <c:pt idx="0">
                  <c:v>2.7E-2</c:v>
                </c:pt>
                <c:pt idx="1">
                  <c:v>3.7999999999999999E-2</c:v>
                </c:pt>
                <c:pt idx="2">
                  <c:v>8.7999999999999995E-2</c:v>
                </c:pt>
                <c:pt idx="3">
                  <c:v>0.04</c:v>
                </c:pt>
                <c:pt idx="4">
                  <c:v>2E-3</c:v>
                </c:pt>
                <c:pt idx="5">
                  <c:v>1E-3</c:v>
                </c:pt>
              </c:numCache>
            </c:numRef>
          </c:val>
          <c:extLst>
            <c:ext xmlns:c16="http://schemas.microsoft.com/office/drawing/2014/chart" uri="{C3380CC4-5D6E-409C-BE32-E72D297353CC}">
              <c16:uniqueId val="{00000001-3949-4B3A-8A9D-0C78947452A5}"/>
            </c:ext>
          </c:extLst>
        </c:ser>
        <c:ser>
          <c:idx val="2"/>
          <c:order val="2"/>
          <c:tx>
            <c:strRef>
              <c:f>Sheet1!$D$1</c:f>
              <c:strCache>
                <c:ptCount val="1"/>
                <c:pt idx="0">
                  <c:v>With Pres. 2021</c:v>
                </c:pt>
              </c:strCache>
            </c:strRef>
          </c:tx>
          <c:spPr>
            <a:solidFill>
              <a:schemeClr val="accent3"/>
            </a:solidFill>
            <a:ln>
              <a:noFill/>
            </a:ln>
            <a:effectLst/>
          </c:spPr>
          <c:invertIfNegative val="0"/>
          <c:cat>
            <c:strRef>
              <c:f>Sheet1!$A$2:$A$7</c:f>
              <c:strCache>
                <c:ptCount val="6"/>
                <c:pt idx="0">
                  <c:v>Sleeping Medication</c:v>
                </c:pt>
                <c:pt idx="1">
                  <c:v>Sedative/Anxiety Medication</c:v>
                </c:pt>
                <c:pt idx="2">
                  <c:v>Stimulant Medication</c:v>
                </c:pt>
                <c:pt idx="3">
                  <c:v>Pain Medication</c:v>
                </c:pt>
                <c:pt idx="4">
                  <c:v>Anti-Depressants</c:v>
                </c:pt>
                <c:pt idx="5">
                  <c:v>Mood Stabilizer</c:v>
                </c:pt>
              </c:strCache>
            </c:strRef>
          </c:cat>
          <c:val>
            <c:numRef>
              <c:f>Sheet1!$D$2:$D$7</c:f>
              <c:numCache>
                <c:formatCode>0.00%</c:formatCode>
                <c:ptCount val="6"/>
                <c:pt idx="0">
                  <c:v>7.5999999999999998E-2</c:v>
                </c:pt>
                <c:pt idx="1">
                  <c:v>0.14799999999999999</c:v>
                </c:pt>
                <c:pt idx="2">
                  <c:v>0.13800000000000001</c:v>
                </c:pt>
                <c:pt idx="3">
                  <c:v>0.105</c:v>
                </c:pt>
                <c:pt idx="4">
                  <c:v>0.22600000000000001</c:v>
                </c:pt>
                <c:pt idx="5">
                  <c:v>3.6999999999999998E-2</c:v>
                </c:pt>
              </c:numCache>
            </c:numRef>
          </c:val>
          <c:extLst>
            <c:ext xmlns:c16="http://schemas.microsoft.com/office/drawing/2014/chart" uri="{C3380CC4-5D6E-409C-BE32-E72D297353CC}">
              <c16:uniqueId val="{00000001-40A1-403A-B38A-51656625C8E4}"/>
            </c:ext>
          </c:extLst>
        </c:ser>
        <c:ser>
          <c:idx val="3"/>
          <c:order val="3"/>
          <c:tx>
            <c:strRef>
              <c:f>Sheet1!$E$1</c:f>
              <c:strCache>
                <c:ptCount val="1"/>
                <c:pt idx="0">
                  <c:v>Without 2021</c:v>
                </c:pt>
              </c:strCache>
            </c:strRef>
          </c:tx>
          <c:spPr>
            <a:solidFill>
              <a:schemeClr val="accent4"/>
            </a:solidFill>
            <a:ln>
              <a:noFill/>
            </a:ln>
            <a:effectLst/>
          </c:spPr>
          <c:invertIfNegative val="0"/>
          <c:cat>
            <c:strRef>
              <c:f>Sheet1!$A$2:$A$7</c:f>
              <c:strCache>
                <c:ptCount val="6"/>
                <c:pt idx="0">
                  <c:v>Sleeping Medication</c:v>
                </c:pt>
                <c:pt idx="1">
                  <c:v>Sedative/Anxiety Medication</c:v>
                </c:pt>
                <c:pt idx="2">
                  <c:v>Stimulant Medication</c:v>
                </c:pt>
                <c:pt idx="3">
                  <c:v>Pain Medication</c:v>
                </c:pt>
                <c:pt idx="4">
                  <c:v>Anti-Depressants</c:v>
                </c:pt>
                <c:pt idx="5">
                  <c:v>Mood Stabilizer</c:v>
                </c:pt>
              </c:strCache>
            </c:strRef>
          </c:cat>
          <c:val>
            <c:numRef>
              <c:f>Sheet1!$E$2:$E$7</c:f>
              <c:numCache>
                <c:formatCode>0.00%</c:formatCode>
                <c:ptCount val="6"/>
                <c:pt idx="0">
                  <c:v>1.2E-2</c:v>
                </c:pt>
                <c:pt idx="1">
                  <c:v>2.8000000000000001E-2</c:v>
                </c:pt>
                <c:pt idx="2">
                  <c:v>6.0999999999999999E-2</c:v>
                </c:pt>
                <c:pt idx="3">
                  <c:v>1.4E-2</c:v>
                </c:pt>
                <c:pt idx="4">
                  <c:v>1E-3</c:v>
                </c:pt>
                <c:pt idx="5">
                  <c:v>0</c:v>
                </c:pt>
              </c:numCache>
            </c:numRef>
          </c:val>
          <c:extLst>
            <c:ext xmlns:c16="http://schemas.microsoft.com/office/drawing/2014/chart" uri="{C3380CC4-5D6E-409C-BE32-E72D297353CC}">
              <c16:uniqueId val="{00000003-40A1-403A-B38A-51656625C8E4}"/>
            </c:ext>
          </c:extLst>
        </c:ser>
        <c:dLbls>
          <c:showLegendKey val="0"/>
          <c:showVal val="0"/>
          <c:showCatName val="0"/>
          <c:showSerName val="0"/>
          <c:showPercent val="0"/>
          <c:showBubbleSize val="0"/>
        </c:dLbls>
        <c:gapWidth val="150"/>
        <c:axId val="4547712"/>
        <c:axId val="4549248"/>
      </c:barChart>
      <c:catAx>
        <c:axId val="4547712"/>
        <c:scaling>
          <c:orientation val="minMax"/>
        </c:scaling>
        <c:delete val="0"/>
        <c:axPos val="b"/>
        <c:numFmt formatCode="General" sourceLinked="0"/>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4549248"/>
        <c:crosses val="autoZero"/>
        <c:auto val="1"/>
        <c:lblAlgn val="ctr"/>
        <c:lblOffset val="100"/>
        <c:noMultiLvlLbl val="0"/>
      </c:catAx>
      <c:valAx>
        <c:axId val="4549248"/>
        <c:scaling>
          <c:orientation val="minMax"/>
        </c:scaling>
        <c:delete val="0"/>
        <c:axPos val="l"/>
        <c:majorGridlines>
          <c:spPr>
            <a:ln w="9525" cap="flat" cmpd="sng" algn="ctr">
              <a:solidFill>
                <a:schemeClr val="tx1">
                  <a:tint val="75000"/>
                  <a:shade val="95000"/>
                  <a:satMod val="105000"/>
                </a:schemeClr>
              </a:solidFill>
              <a:prstDash val="solid"/>
              <a:round/>
            </a:ln>
            <a:effectLst/>
          </c:spPr>
        </c:majorGridlines>
        <c:numFmt formatCode="0%" sourceLinked="0"/>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crossAx val="4547712"/>
        <c:crosses val="autoZero"/>
        <c:crossBetween val="between"/>
      </c:valAx>
      <c:spPr>
        <a:noFill/>
        <a:ln>
          <a:noFill/>
        </a:ln>
        <a:effectLst/>
      </c:spPr>
    </c:plotArea>
    <c:legend>
      <c:legendPos val="r"/>
      <c:layout>
        <c:manualLayout>
          <c:xMode val="edge"/>
          <c:yMode val="edge"/>
          <c:x val="0.74111392606148352"/>
          <c:y val="0.59401308234908134"/>
          <c:w val="0.2470885516806898"/>
          <c:h val="0.40598691765091866"/>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w="9525" cap="flat" cmpd="sng" algn="ctr">
      <a:noFill/>
      <a:prstDash val="solid"/>
    </a:ln>
    <a:effectLst/>
  </c:spPr>
  <c:txPr>
    <a:bodyPr/>
    <a:lstStyle/>
    <a:p>
      <a:pPr>
        <a:defRPr sz="1800"/>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Percent Experiencing Trauma</c:v>
                </c:pt>
              </c:strCache>
            </c:strRef>
          </c:tx>
          <c:dPt>
            <c:idx val="0"/>
            <c:bubble3D val="0"/>
            <c:spPr>
              <a:solidFill>
                <a:schemeClr val="accent1"/>
              </a:solidFill>
              <a:ln>
                <a:noFill/>
              </a:ln>
              <a:effectLst/>
            </c:spPr>
            <c:extLst>
              <c:ext xmlns:c16="http://schemas.microsoft.com/office/drawing/2014/chart" uri="{C3380CC4-5D6E-409C-BE32-E72D297353CC}">
                <c16:uniqueId val="{00000001-C2AD-4CEB-9D2C-30D598F9CD7E}"/>
              </c:ext>
            </c:extLst>
          </c:dPt>
          <c:dPt>
            <c:idx val="1"/>
            <c:bubble3D val="0"/>
            <c:spPr>
              <a:solidFill>
                <a:schemeClr val="accent2"/>
              </a:solidFill>
              <a:ln>
                <a:noFill/>
              </a:ln>
              <a:effectLst/>
            </c:spPr>
            <c:extLst>
              <c:ext xmlns:c16="http://schemas.microsoft.com/office/drawing/2014/chart" uri="{C3380CC4-5D6E-409C-BE32-E72D297353CC}">
                <c16:uniqueId val="{00000003-C2AD-4CEB-9D2C-30D598F9CD7E}"/>
              </c:ext>
            </c:extLst>
          </c:dPt>
          <c:cat>
            <c:strRef>
              <c:f>Sheet1!$A$2:$A$3</c:f>
              <c:strCache>
                <c:ptCount val="2"/>
                <c:pt idx="0">
                  <c:v>Trauma</c:v>
                </c:pt>
                <c:pt idx="1">
                  <c:v>No Trauma</c:v>
                </c:pt>
              </c:strCache>
            </c:strRef>
          </c:cat>
          <c:val>
            <c:numRef>
              <c:f>Sheet1!$B$2:$B$3</c:f>
              <c:numCache>
                <c:formatCode>General</c:formatCode>
                <c:ptCount val="2"/>
                <c:pt idx="0">
                  <c:v>80</c:v>
                </c:pt>
                <c:pt idx="1">
                  <c:v>20</c:v>
                </c:pt>
              </c:numCache>
            </c:numRef>
          </c:val>
          <c:extLst>
            <c:ext xmlns:c16="http://schemas.microsoft.com/office/drawing/2014/chart" uri="{C3380CC4-5D6E-409C-BE32-E72D297353CC}">
              <c16:uniqueId val="{00000000-FEF4-44EB-8AA4-5182BA2609CD}"/>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3">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mods="ignoreCSTransforms">
      <cs:styleClr val="0">
        <a:shade val="25000"/>
      </cs:styl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mods="ignoreCSTransforms">
      <cs:styleClr val="0">
        <a:tint val="25000"/>
      </cs:styl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D55A40-0E8E-4CF9-85A4-9554823603E8}"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64562CD5-3CD3-46A9-AB1D-25D6736B250C}">
      <dgm:prSet/>
      <dgm:spPr/>
      <dgm:t>
        <a:bodyPr/>
        <a:lstStyle/>
        <a:p>
          <a:r>
            <a:rPr lang="en-US"/>
            <a:t>Hire BIPOC</a:t>
          </a:r>
        </a:p>
      </dgm:t>
    </dgm:pt>
    <dgm:pt modelId="{8E5F5378-2B5E-42E7-B588-6AE885A09942}" type="parTrans" cxnId="{913B8CD1-EC20-45BC-9E4C-7FDC5C5504BF}">
      <dgm:prSet/>
      <dgm:spPr/>
      <dgm:t>
        <a:bodyPr/>
        <a:lstStyle/>
        <a:p>
          <a:endParaRPr lang="en-US"/>
        </a:p>
      </dgm:t>
    </dgm:pt>
    <dgm:pt modelId="{E7CC1D2E-6561-4B69-8136-8AADE2B889A0}" type="sibTrans" cxnId="{913B8CD1-EC20-45BC-9E4C-7FDC5C5504BF}">
      <dgm:prSet/>
      <dgm:spPr/>
      <dgm:t>
        <a:bodyPr/>
        <a:lstStyle/>
        <a:p>
          <a:endParaRPr lang="en-US"/>
        </a:p>
      </dgm:t>
    </dgm:pt>
    <dgm:pt modelId="{B98622D7-9628-4528-8F2A-AA70F9D456E0}">
      <dgm:prSet/>
      <dgm:spPr/>
      <dgm:t>
        <a:bodyPr/>
        <a:lstStyle/>
        <a:p>
          <a:r>
            <a:rPr lang="en-US"/>
            <a:t>Support LGBTQ students</a:t>
          </a:r>
        </a:p>
      </dgm:t>
    </dgm:pt>
    <dgm:pt modelId="{F70655BB-278A-456B-984B-14FD99C4215C}" type="parTrans" cxnId="{A13CD093-BBEC-4CF4-9AC0-F79F8E342205}">
      <dgm:prSet/>
      <dgm:spPr/>
      <dgm:t>
        <a:bodyPr/>
        <a:lstStyle/>
        <a:p>
          <a:endParaRPr lang="en-US"/>
        </a:p>
      </dgm:t>
    </dgm:pt>
    <dgm:pt modelId="{C73AAFE7-5C9A-4197-B586-F1FAD8FC459C}" type="sibTrans" cxnId="{A13CD093-BBEC-4CF4-9AC0-F79F8E342205}">
      <dgm:prSet/>
      <dgm:spPr/>
      <dgm:t>
        <a:bodyPr/>
        <a:lstStyle/>
        <a:p>
          <a:endParaRPr lang="en-US"/>
        </a:p>
      </dgm:t>
    </dgm:pt>
    <dgm:pt modelId="{A08D4FA2-7DAF-4DBD-A42F-73AC3993E851}">
      <dgm:prSet/>
      <dgm:spPr/>
      <dgm:t>
        <a:bodyPr/>
        <a:lstStyle/>
        <a:p>
          <a:r>
            <a:rPr lang="en-US"/>
            <a:t>Support BIPOC students</a:t>
          </a:r>
        </a:p>
      </dgm:t>
    </dgm:pt>
    <dgm:pt modelId="{24DDBD12-29D9-41E7-8EC2-0EB15A7093E5}" type="parTrans" cxnId="{A4BAC6B8-935C-484C-9D5C-74FAFAE3D24C}">
      <dgm:prSet/>
      <dgm:spPr/>
      <dgm:t>
        <a:bodyPr/>
        <a:lstStyle/>
        <a:p>
          <a:endParaRPr lang="en-US"/>
        </a:p>
      </dgm:t>
    </dgm:pt>
    <dgm:pt modelId="{59B26741-1C46-4194-BC1C-EC0B7D40E62B}" type="sibTrans" cxnId="{A4BAC6B8-935C-484C-9D5C-74FAFAE3D24C}">
      <dgm:prSet/>
      <dgm:spPr/>
      <dgm:t>
        <a:bodyPr/>
        <a:lstStyle/>
        <a:p>
          <a:endParaRPr lang="en-US"/>
        </a:p>
      </dgm:t>
    </dgm:pt>
    <dgm:pt modelId="{7DC9CC98-5306-4E5A-82D3-0FA4D7127BCC}">
      <dgm:prSet/>
      <dgm:spPr/>
      <dgm:t>
        <a:bodyPr/>
        <a:lstStyle/>
        <a:p>
          <a:r>
            <a:rPr lang="en-US"/>
            <a:t>Implicit bias/cultural competence course</a:t>
          </a:r>
        </a:p>
      </dgm:t>
    </dgm:pt>
    <dgm:pt modelId="{96CF7AB9-2677-40ED-9275-AED3EDDE6A1D}" type="parTrans" cxnId="{2B8ED1E8-A850-48BB-8C74-A4C66534FABA}">
      <dgm:prSet/>
      <dgm:spPr/>
      <dgm:t>
        <a:bodyPr/>
        <a:lstStyle/>
        <a:p>
          <a:endParaRPr lang="en-US"/>
        </a:p>
      </dgm:t>
    </dgm:pt>
    <dgm:pt modelId="{72211E4D-E30D-4579-A262-3DB4EA89D467}" type="sibTrans" cxnId="{2B8ED1E8-A850-48BB-8C74-A4C66534FABA}">
      <dgm:prSet/>
      <dgm:spPr/>
      <dgm:t>
        <a:bodyPr/>
        <a:lstStyle/>
        <a:p>
          <a:endParaRPr lang="en-US"/>
        </a:p>
      </dgm:t>
    </dgm:pt>
    <dgm:pt modelId="{330A0806-5374-4678-9420-4865277E00D8}">
      <dgm:prSet/>
      <dgm:spPr/>
      <dgm:t>
        <a:bodyPr/>
        <a:lstStyle/>
        <a:p>
          <a:r>
            <a:rPr lang="en-US"/>
            <a:t>Be more disability friendly</a:t>
          </a:r>
        </a:p>
      </dgm:t>
    </dgm:pt>
    <dgm:pt modelId="{55888BFE-F8A8-41F4-A80F-3C6A2B1482F4}" type="parTrans" cxnId="{DB948739-F51B-431F-A141-C183C0D774DB}">
      <dgm:prSet/>
      <dgm:spPr/>
      <dgm:t>
        <a:bodyPr/>
        <a:lstStyle/>
        <a:p>
          <a:endParaRPr lang="en-US"/>
        </a:p>
      </dgm:t>
    </dgm:pt>
    <dgm:pt modelId="{9725B1EC-356A-4B97-8064-18969F182C7E}" type="sibTrans" cxnId="{DB948739-F51B-431F-A141-C183C0D774DB}">
      <dgm:prSet/>
      <dgm:spPr/>
      <dgm:t>
        <a:bodyPr/>
        <a:lstStyle/>
        <a:p>
          <a:endParaRPr lang="en-US"/>
        </a:p>
      </dgm:t>
    </dgm:pt>
    <dgm:pt modelId="{B06B1263-FFF4-482C-B5BC-B96FEA0FEACA}">
      <dgm:prSet/>
      <dgm:spPr/>
      <dgm:t>
        <a:bodyPr/>
        <a:lstStyle/>
        <a:p>
          <a:r>
            <a:rPr lang="en-US"/>
            <a:t>Evening students</a:t>
          </a:r>
        </a:p>
      </dgm:t>
    </dgm:pt>
    <dgm:pt modelId="{C3ADC65F-B703-4625-805F-DA02C725238E}" type="parTrans" cxnId="{06B5524B-A52B-4A44-AD45-196F64BCFB34}">
      <dgm:prSet/>
      <dgm:spPr/>
      <dgm:t>
        <a:bodyPr/>
        <a:lstStyle/>
        <a:p>
          <a:endParaRPr lang="en-US"/>
        </a:p>
      </dgm:t>
    </dgm:pt>
    <dgm:pt modelId="{49C28746-C557-4229-AC3B-C02B6CD828EC}" type="sibTrans" cxnId="{06B5524B-A52B-4A44-AD45-196F64BCFB34}">
      <dgm:prSet/>
      <dgm:spPr/>
      <dgm:t>
        <a:bodyPr/>
        <a:lstStyle/>
        <a:p>
          <a:endParaRPr lang="en-US"/>
        </a:p>
      </dgm:t>
    </dgm:pt>
    <dgm:pt modelId="{5964435A-3C9D-4B1D-AA77-FCCD7C175C77}">
      <dgm:prSet/>
      <dgm:spPr/>
      <dgm:t>
        <a:bodyPr/>
        <a:lstStyle/>
        <a:p>
          <a:r>
            <a:rPr lang="en-US"/>
            <a:t>Accept conservative students</a:t>
          </a:r>
        </a:p>
      </dgm:t>
    </dgm:pt>
    <dgm:pt modelId="{1729994A-A908-430D-AD1F-3C6FE7B29216}" type="parTrans" cxnId="{7687CB58-B748-45AE-B4E3-F36DAF7C9415}">
      <dgm:prSet/>
      <dgm:spPr/>
      <dgm:t>
        <a:bodyPr/>
        <a:lstStyle/>
        <a:p>
          <a:endParaRPr lang="en-US"/>
        </a:p>
      </dgm:t>
    </dgm:pt>
    <dgm:pt modelId="{842ACB21-3CF6-40F0-889F-5C9B3F4E337B}" type="sibTrans" cxnId="{7687CB58-B748-45AE-B4E3-F36DAF7C9415}">
      <dgm:prSet/>
      <dgm:spPr/>
      <dgm:t>
        <a:bodyPr/>
        <a:lstStyle/>
        <a:p>
          <a:endParaRPr lang="en-US"/>
        </a:p>
      </dgm:t>
    </dgm:pt>
    <dgm:pt modelId="{D47F0C8D-D7C1-4BE8-B036-94BFBB832310}">
      <dgm:prSet/>
      <dgm:spPr/>
      <dgm:t>
        <a:bodyPr/>
        <a:lstStyle/>
        <a:p>
          <a:r>
            <a:rPr lang="en-US"/>
            <a:t>“Safe space” for religion</a:t>
          </a:r>
        </a:p>
      </dgm:t>
    </dgm:pt>
    <dgm:pt modelId="{5784BF14-B3E8-4413-BF68-D79776B05EC4}" type="parTrans" cxnId="{FC6E1EF4-EEEB-43BD-9E13-90E4CCC08430}">
      <dgm:prSet/>
      <dgm:spPr/>
      <dgm:t>
        <a:bodyPr/>
        <a:lstStyle/>
        <a:p>
          <a:endParaRPr lang="en-US"/>
        </a:p>
      </dgm:t>
    </dgm:pt>
    <dgm:pt modelId="{E96A388F-34B5-48A0-A8EE-33DEC89DB67B}" type="sibTrans" cxnId="{FC6E1EF4-EEEB-43BD-9E13-90E4CCC08430}">
      <dgm:prSet/>
      <dgm:spPr/>
      <dgm:t>
        <a:bodyPr/>
        <a:lstStyle/>
        <a:p>
          <a:endParaRPr lang="en-US"/>
        </a:p>
      </dgm:t>
    </dgm:pt>
    <dgm:pt modelId="{AC1363EC-9ECD-E247-8AC9-E39164E32501}" type="pres">
      <dgm:prSet presAssocID="{3FD55A40-0E8E-4CF9-85A4-9554823603E8}" presName="linear" presStyleCnt="0">
        <dgm:presLayoutVars>
          <dgm:animLvl val="lvl"/>
          <dgm:resizeHandles val="exact"/>
        </dgm:presLayoutVars>
      </dgm:prSet>
      <dgm:spPr/>
    </dgm:pt>
    <dgm:pt modelId="{FDF8277D-696E-B94C-A11E-B5EC5A71AB55}" type="pres">
      <dgm:prSet presAssocID="{64562CD5-3CD3-46A9-AB1D-25D6736B250C}" presName="parentText" presStyleLbl="node1" presStyleIdx="0" presStyleCnt="8">
        <dgm:presLayoutVars>
          <dgm:chMax val="0"/>
          <dgm:bulletEnabled val="1"/>
        </dgm:presLayoutVars>
      </dgm:prSet>
      <dgm:spPr/>
    </dgm:pt>
    <dgm:pt modelId="{AE9E6060-1106-464F-A73D-D3312DF44DC4}" type="pres">
      <dgm:prSet presAssocID="{E7CC1D2E-6561-4B69-8136-8AADE2B889A0}" presName="spacer" presStyleCnt="0"/>
      <dgm:spPr/>
    </dgm:pt>
    <dgm:pt modelId="{D9E7C76D-C072-BA4A-ACC2-96112E957B6E}" type="pres">
      <dgm:prSet presAssocID="{B98622D7-9628-4528-8F2A-AA70F9D456E0}" presName="parentText" presStyleLbl="node1" presStyleIdx="1" presStyleCnt="8">
        <dgm:presLayoutVars>
          <dgm:chMax val="0"/>
          <dgm:bulletEnabled val="1"/>
        </dgm:presLayoutVars>
      </dgm:prSet>
      <dgm:spPr/>
    </dgm:pt>
    <dgm:pt modelId="{DCF9B010-B940-E54E-BA11-9A0776D840EC}" type="pres">
      <dgm:prSet presAssocID="{C73AAFE7-5C9A-4197-B586-F1FAD8FC459C}" presName="spacer" presStyleCnt="0"/>
      <dgm:spPr/>
    </dgm:pt>
    <dgm:pt modelId="{FC0C5C6A-9AC5-B647-9D6F-6D1302F326DC}" type="pres">
      <dgm:prSet presAssocID="{A08D4FA2-7DAF-4DBD-A42F-73AC3993E851}" presName="parentText" presStyleLbl="node1" presStyleIdx="2" presStyleCnt="8">
        <dgm:presLayoutVars>
          <dgm:chMax val="0"/>
          <dgm:bulletEnabled val="1"/>
        </dgm:presLayoutVars>
      </dgm:prSet>
      <dgm:spPr/>
    </dgm:pt>
    <dgm:pt modelId="{37F8998B-F7A9-0146-B89A-D688158B73F3}" type="pres">
      <dgm:prSet presAssocID="{59B26741-1C46-4194-BC1C-EC0B7D40E62B}" presName="spacer" presStyleCnt="0"/>
      <dgm:spPr/>
    </dgm:pt>
    <dgm:pt modelId="{E28A82C9-5A8E-CC45-8EA0-2E57F28B1D39}" type="pres">
      <dgm:prSet presAssocID="{7DC9CC98-5306-4E5A-82D3-0FA4D7127BCC}" presName="parentText" presStyleLbl="node1" presStyleIdx="3" presStyleCnt="8">
        <dgm:presLayoutVars>
          <dgm:chMax val="0"/>
          <dgm:bulletEnabled val="1"/>
        </dgm:presLayoutVars>
      </dgm:prSet>
      <dgm:spPr/>
    </dgm:pt>
    <dgm:pt modelId="{ADF3B8DB-9249-C143-847A-3984CCEFE4B3}" type="pres">
      <dgm:prSet presAssocID="{72211E4D-E30D-4579-A262-3DB4EA89D467}" presName="spacer" presStyleCnt="0"/>
      <dgm:spPr/>
    </dgm:pt>
    <dgm:pt modelId="{47FAA257-CDE6-3544-99EF-B13692503723}" type="pres">
      <dgm:prSet presAssocID="{330A0806-5374-4678-9420-4865277E00D8}" presName="parentText" presStyleLbl="node1" presStyleIdx="4" presStyleCnt="8">
        <dgm:presLayoutVars>
          <dgm:chMax val="0"/>
          <dgm:bulletEnabled val="1"/>
        </dgm:presLayoutVars>
      </dgm:prSet>
      <dgm:spPr/>
    </dgm:pt>
    <dgm:pt modelId="{4FC09A37-B4AF-D543-A2B9-B7216589D3CD}" type="pres">
      <dgm:prSet presAssocID="{9725B1EC-356A-4B97-8064-18969F182C7E}" presName="spacer" presStyleCnt="0"/>
      <dgm:spPr/>
    </dgm:pt>
    <dgm:pt modelId="{7BCB77AA-44D1-0548-B9A7-BB647548545A}" type="pres">
      <dgm:prSet presAssocID="{B06B1263-FFF4-482C-B5BC-B96FEA0FEACA}" presName="parentText" presStyleLbl="node1" presStyleIdx="5" presStyleCnt="8">
        <dgm:presLayoutVars>
          <dgm:chMax val="0"/>
          <dgm:bulletEnabled val="1"/>
        </dgm:presLayoutVars>
      </dgm:prSet>
      <dgm:spPr/>
    </dgm:pt>
    <dgm:pt modelId="{180E6791-485C-7949-8412-C3A82159770D}" type="pres">
      <dgm:prSet presAssocID="{49C28746-C557-4229-AC3B-C02B6CD828EC}" presName="spacer" presStyleCnt="0"/>
      <dgm:spPr/>
    </dgm:pt>
    <dgm:pt modelId="{A248D2F4-7932-3C49-9528-E55D3A6F3C9E}" type="pres">
      <dgm:prSet presAssocID="{5964435A-3C9D-4B1D-AA77-FCCD7C175C77}" presName="parentText" presStyleLbl="node1" presStyleIdx="6" presStyleCnt="8">
        <dgm:presLayoutVars>
          <dgm:chMax val="0"/>
          <dgm:bulletEnabled val="1"/>
        </dgm:presLayoutVars>
      </dgm:prSet>
      <dgm:spPr/>
    </dgm:pt>
    <dgm:pt modelId="{6A755A1B-24A6-524C-A098-B3210CE44765}" type="pres">
      <dgm:prSet presAssocID="{842ACB21-3CF6-40F0-889F-5C9B3F4E337B}" presName="spacer" presStyleCnt="0"/>
      <dgm:spPr/>
    </dgm:pt>
    <dgm:pt modelId="{5B563D8B-42A1-F843-89C7-77E2C52F5518}" type="pres">
      <dgm:prSet presAssocID="{D47F0C8D-D7C1-4BE8-B036-94BFBB832310}" presName="parentText" presStyleLbl="node1" presStyleIdx="7" presStyleCnt="8">
        <dgm:presLayoutVars>
          <dgm:chMax val="0"/>
          <dgm:bulletEnabled val="1"/>
        </dgm:presLayoutVars>
      </dgm:prSet>
      <dgm:spPr/>
    </dgm:pt>
  </dgm:ptLst>
  <dgm:cxnLst>
    <dgm:cxn modelId="{4077EC01-E4C1-CA45-B158-535BF58D54D2}" type="presOf" srcId="{7DC9CC98-5306-4E5A-82D3-0FA4D7127BCC}" destId="{E28A82C9-5A8E-CC45-8EA0-2E57F28B1D39}" srcOrd="0" destOrd="0" presId="urn:microsoft.com/office/officeart/2005/8/layout/vList2"/>
    <dgm:cxn modelId="{DB948739-F51B-431F-A141-C183C0D774DB}" srcId="{3FD55A40-0E8E-4CF9-85A4-9554823603E8}" destId="{330A0806-5374-4678-9420-4865277E00D8}" srcOrd="4" destOrd="0" parTransId="{55888BFE-F8A8-41F4-A80F-3C6A2B1482F4}" sibTransId="{9725B1EC-356A-4B97-8064-18969F182C7E}"/>
    <dgm:cxn modelId="{091F8D3E-EE25-4A41-8E1B-6FACB5EF9100}" type="presOf" srcId="{A08D4FA2-7DAF-4DBD-A42F-73AC3993E851}" destId="{FC0C5C6A-9AC5-B647-9D6F-6D1302F326DC}" srcOrd="0" destOrd="0" presId="urn:microsoft.com/office/officeart/2005/8/layout/vList2"/>
    <dgm:cxn modelId="{40B45060-CCE3-2C41-A3C5-E59501F1A09A}" type="presOf" srcId="{B06B1263-FFF4-482C-B5BC-B96FEA0FEACA}" destId="{7BCB77AA-44D1-0548-B9A7-BB647548545A}" srcOrd="0" destOrd="0" presId="urn:microsoft.com/office/officeart/2005/8/layout/vList2"/>
    <dgm:cxn modelId="{06B5524B-A52B-4A44-AD45-196F64BCFB34}" srcId="{3FD55A40-0E8E-4CF9-85A4-9554823603E8}" destId="{B06B1263-FFF4-482C-B5BC-B96FEA0FEACA}" srcOrd="5" destOrd="0" parTransId="{C3ADC65F-B703-4625-805F-DA02C725238E}" sibTransId="{49C28746-C557-4229-AC3B-C02B6CD828EC}"/>
    <dgm:cxn modelId="{7687CB58-B748-45AE-B4E3-F36DAF7C9415}" srcId="{3FD55A40-0E8E-4CF9-85A4-9554823603E8}" destId="{5964435A-3C9D-4B1D-AA77-FCCD7C175C77}" srcOrd="6" destOrd="0" parTransId="{1729994A-A908-430D-AD1F-3C6FE7B29216}" sibTransId="{842ACB21-3CF6-40F0-889F-5C9B3F4E337B}"/>
    <dgm:cxn modelId="{20F70E89-E22B-204A-85B1-818ECDF88F0C}" type="presOf" srcId="{3FD55A40-0E8E-4CF9-85A4-9554823603E8}" destId="{AC1363EC-9ECD-E247-8AC9-E39164E32501}" srcOrd="0" destOrd="0" presId="urn:microsoft.com/office/officeart/2005/8/layout/vList2"/>
    <dgm:cxn modelId="{4D43B48E-CE43-0E40-91FC-F7BDF680FE6C}" type="presOf" srcId="{330A0806-5374-4678-9420-4865277E00D8}" destId="{47FAA257-CDE6-3544-99EF-B13692503723}" srcOrd="0" destOrd="0" presId="urn:microsoft.com/office/officeart/2005/8/layout/vList2"/>
    <dgm:cxn modelId="{A13CD093-BBEC-4CF4-9AC0-F79F8E342205}" srcId="{3FD55A40-0E8E-4CF9-85A4-9554823603E8}" destId="{B98622D7-9628-4528-8F2A-AA70F9D456E0}" srcOrd="1" destOrd="0" parTransId="{F70655BB-278A-456B-984B-14FD99C4215C}" sibTransId="{C73AAFE7-5C9A-4197-B586-F1FAD8FC459C}"/>
    <dgm:cxn modelId="{FF22C99F-B13A-DC44-AF1A-8935B4505A62}" type="presOf" srcId="{64562CD5-3CD3-46A9-AB1D-25D6736B250C}" destId="{FDF8277D-696E-B94C-A11E-B5EC5A71AB55}" srcOrd="0" destOrd="0" presId="urn:microsoft.com/office/officeart/2005/8/layout/vList2"/>
    <dgm:cxn modelId="{ECA746A4-65D4-724E-A020-FC8E9DF74EDF}" type="presOf" srcId="{D47F0C8D-D7C1-4BE8-B036-94BFBB832310}" destId="{5B563D8B-42A1-F843-89C7-77E2C52F5518}" srcOrd="0" destOrd="0" presId="urn:microsoft.com/office/officeart/2005/8/layout/vList2"/>
    <dgm:cxn modelId="{AC738AA7-BFF5-A94E-A8ED-59A45C07CB5B}" type="presOf" srcId="{5964435A-3C9D-4B1D-AA77-FCCD7C175C77}" destId="{A248D2F4-7932-3C49-9528-E55D3A6F3C9E}" srcOrd="0" destOrd="0" presId="urn:microsoft.com/office/officeart/2005/8/layout/vList2"/>
    <dgm:cxn modelId="{A4BAC6B8-935C-484C-9D5C-74FAFAE3D24C}" srcId="{3FD55A40-0E8E-4CF9-85A4-9554823603E8}" destId="{A08D4FA2-7DAF-4DBD-A42F-73AC3993E851}" srcOrd="2" destOrd="0" parTransId="{24DDBD12-29D9-41E7-8EC2-0EB15A7093E5}" sibTransId="{59B26741-1C46-4194-BC1C-EC0B7D40E62B}"/>
    <dgm:cxn modelId="{ADA1A1B9-AC33-0044-A5C6-9B8FE1A52467}" type="presOf" srcId="{B98622D7-9628-4528-8F2A-AA70F9D456E0}" destId="{D9E7C76D-C072-BA4A-ACC2-96112E957B6E}" srcOrd="0" destOrd="0" presId="urn:microsoft.com/office/officeart/2005/8/layout/vList2"/>
    <dgm:cxn modelId="{913B8CD1-EC20-45BC-9E4C-7FDC5C5504BF}" srcId="{3FD55A40-0E8E-4CF9-85A4-9554823603E8}" destId="{64562CD5-3CD3-46A9-AB1D-25D6736B250C}" srcOrd="0" destOrd="0" parTransId="{8E5F5378-2B5E-42E7-B588-6AE885A09942}" sibTransId="{E7CC1D2E-6561-4B69-8136-8AADE2B889A0}"/>
    <dgm:cxn modelId="{2B8ED1E8-A850-48BB-8C74-A4C66534FABA}" srcId="{3FD55A40-0E8E-4CF9-85A4-9554823603E8}" destId="{7DC9CC98-5306-4E5A-82D3-0FA4D7127BCC}" srcOrd="3" destOrd="0" parTransId="{96CF7AB9-2677-40ED-9275-AED3EDDE6A1D}" sibTransId="{72211E4D-E30D-4579-A262-3DB4EA89D467}"/>
    <dgm:cxn modelId="{FC6E1EF4-EEEB-43BD-9E13-90E4CCC08430}" srcId="{3FD55A40-0E8E-4CF9-85A4-9554823603E8}" destId="{D47F0C8D-D7C1-4BE8-B036-94BFBB832310}" srcOrd="7" destOrd="0" parTransId="{5784BF14-B3E8-4413-BF68-D79776B05EC4}" sibTransId="{E96A388F-34B5-48A0-A8EE-33DEC89DB67B}"/>
    <dgm:cxn modelId="{83C40CB9-41E7-0948-BFB2-90D688F195AF}" type="presParOf" srcId="{AC1363EC-9ECD-E247-8AC9-E39164E32501}" destId="{FDF8277D-696E-B94C-A11E-B5EC5A71AB55}" srcOrd="0" destOrd="0" presId="urn:microsoft.com/office/officeart/2005/8/layout/vList2"/>
    <dgm:cxn modelId="{B7972041-298C-6D46-B707-23EC08ED3D0B}" type="presParOf" srcId="{AC1363EC-9ECD-E247-8AC9-E39164E32501}" destId="{AE9E6060-1106-464F-A73D-D3312DF44DC4}" srcOrd="1" destOrd="0" presId="urn:microsoft.com/office/officeart/2005/8/layout/vList2"/>
    <dgm:cxn modelId="{2FAFB20D-91B0-744B-9B7C-1FD599A67CAD}" type="presParOf" srcId="{AC1363EC-9ECD-E247-8AC9-E39164E32501}" destId="{D9E7C76D-C072-BA4A-ACC2-96112E957B6E}" srcOrd="2" destOrd="0" presId="urn:microsoft.com/office/officeart/2005/8/layout/vList2"/>
    <dgm:cxn modelId="{2E1C01E4-7695-AD44-86D9-6AB150680BEC}" type="presParOf" srcId="{AC1363EC-9ECD-E247-8AC9-E39164E32501}" destId="{DCF9B010-B940-E54E-BA11-9A0776D840EC}" srcOrd="3" destOrd="0" presId="urn:microsoft.com/office/officeart/2005/8/layout/vList2"/>
    <dgm:cxn modelId="{8EDD2851-7F8F-124A-81F4-69AEAA2471C1}" type="presParOf" srcId="{AC1363EC-9ECD-E247-8AC9-E39164E32501}" destId="{FC0C5C6A-9AC5-B647-9D6F-6D1302F326DC}" srcOrd="4" destOrd="0" presId="urn:microsoft.com/office/officeart/2005/8/layout/vList2"/>
    <dgm:cxn modelId="{681746BD-79BD-7543-A41C-514211D8B99E}" type="presParOf" srcId="{AC1363EC-9ECD-E247-8AC9-E39164E32501}" destId="{37F8998B-F7A9-0146-B89A-D688158B73F3}" srcOrd="5" destOrd="0" presId="urn:microsoft.com/office/officeart/2005/8/layout/vList2"/>
    <dgm:cxn modelId="{306150FC-6456-A149-A85F-E42AB9E74133}" type="presParOf" srcId="{AC1363EC-9ECD-E247-8AC9-E39164E32501}" destId="{E28A82C9-5A8E-CC45-8EA0-2E57F28B1D39}" srcOrd="6" destOrd="0" presId="urn:microsoft.com/office/officeart/2005/8/layout/vList2"/>
    <dgm:cxn modelId="{BAB179D6-9F4C-5143-A0B7-CD4C30493CAE}" type="presParOf" srcId="{AC1363EC-9ECD-E247-8AC9-E39164E32501}" destId="{ADF3B8DB-9249-C143-847A-3984CCEFE4B3}" srcOrd="7" destOrd="0" presId="urn:microsoft.com/office/officeart/2005/8/layout/vList2"/>
    <dgm:cxn modelId="{6B30B632-64C4-914B-A833-3BB4AFE1D4A9}" type="presParOf" srcId="{AC1363EC-9ECD-E247-8AC9-E39164E32501}" destId="{47FAA257-CDE6-3544-99EF-B13692503723}" srcOrd="8" destOrd="0" presId="urn:microsoft.com/office/officeart/2005/8/layout/vList2"/>
    <dgm:cxn modelId="{22B6453C-1F34-214F-892C-F806F6F339F0}" type="presParOf" srcId="{AC1363EC-9ECD-E247-8AC9-E39164E32501}" destId="{4FC09A37-B4AF-D543-A2B9-B7216589D3CD}" srcOrd="9" destOrd="0" presId="urn:microsoft.com/office/officeart/2005/8/layout/vList2"/>
    <dgm:cxn modelId="{177FCD8B-896F-A74F-9146-A9ECC1CC85EA}" type="presParOf" srcId="{AC1363EC-9ECD-E247-8AC9-E39164E32501}" destId="{7BCB77AA-44D1-0548-B9A7-BB647548545A}" srcOrd="10" destOrd="0" presId="urn:microsoft.com/office/officeart/2005/8/layout/vList2"/>
    <dgm:cxn modelId="{408E4C1F-19C7-B84B-A118-98B816A847EF}" type="presParOf" srcId="{AC1363EC-9ECD-E247-8AC9-E39164E32501}" destId="{180E6791-485C-7949-8412-C3A82159770D}" srcOrd="11" destOrd="0" presId="urn:microsoft.com/office/officeart/2005/8/layout/vList2"/>
    <dgm:cxn modelId="{1ED7B228-6522-AF4C-B2E8-72FEB00C96DF}" type="presParOf" srcId="{AC1363EC-9ECD-E247-8AC9-E39164E32501}" destId="{A248D2F4-7932-3C49-9528-E55D3A6F3C9E}" srcOrd="12" destOrd="0" presId="urn:microsoft.com/office/officeart/2005/8/layout/vList2"/>
    <dgm:cxn modelId="{0481AE95-6A35-E64B-A586-F62B2BE05147}" type="presParOf" srcId="{AC1363EC-9ECD-E247-8AC9-E39164E32501}" destId="{6A755A1B-24A6-524C-A098-B3210CE44765}" srcOrd="13" destOrd="0" presId="urn:microsoft.com/office/officeart/2005/8/layout/vList2"/>
    <dgm:cxn modelId="{BCB5A076-8C9C-A646-9834-E6D97E831F80}" type="presParOf" srcId="{AC1363EC-9ECD-E247-8AC9-E39164E32501}" destId="{5B563D8B-42A1-F843-89C7-77E2C52F5518}" srcOrd="1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F8277D-696E-B94C-A11E-B5EC5A71AB55}">
      <dsp:nvSpPr>
        <dsp:cNvPr id="0" name=""/>
        <dsp:cNvSpPr/>
      </dsp:nvSpPr>
      <dsp:spPr>
        <a:xfrm>
          <a:off x="0" y="525923"/>
          <a:ext cx="4697730" cy="503685"/>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Hire BIPOC</a:t>
          </a:r>
        </a:p>
      </dsp:txBody>
      <dsp:txXfrm>
        <a:off x="24588" y="550511"/>
        <a:ext cx="4648554" cy="454509"/>
      </dsp:txXfrm>
    </dsp:sp>
    <dsp:sp modelId="{D9E7C76D-C072-BA4A-ACC2-96112E957B6E}">
      <dsp:nvSpPr>
        <dsp:cNvPr id="0" name=""/>
        <dsp:cNvSpPr/>
      </dsp:nvSpPr>
      <dsp:spPr>
        <a:xfrm>
          <a:off x="0" y="1090088"/>
          <a:ext cx="4697730" cy="503685"/>
        </a:xfrm>
        <a:prstGeom prst="roundRect">
          <a:avLst/>
        </a:prstGeom>
        <a:solidFill>
          <a:schemeClr val="accent2">
            <a:hueOff val="668788"/>
            <a:satOff val="-834"/>
            <a:lumOff val="19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Support LGBTQ students</a:t>
          </a:r>
        </a:p>
      </dsp:txBody>
      <dsp:txXfrm>
        <a:off x="24588" y="1114676"/>
        <a:ext cx="4648554" cy="454509"/>
      </dsp:txXfrm>
    </dsp:sp>
    <dsp:sp modelId="{FC0C5C6A-9AC5-B647-9D6F-6D1302F326DC}">
      <dsp:nvSpPr>
        <dsp:cNvPr id="0" name=""/>
        <dsp:cNvSpPr/>
      </dsp:nvSpPr>
      <dsp:spPr>
        <a:xfrm>
          <a:off x="0" y="1654253"/>
          <a:ext cx="4697730" cy="503685"/>
        </a:xfrm>
        <a:prstGeom prst="roundRect">
          <a:avLst/>
        </a:prstGeom>
        <a:solidFill>
          <a:schemeClr val="accent2">
            <a:hueOff val="1337577"/>
            <a:satOff val="-1668"/>
            <a:lumOff val="39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Support BIPOC students</a:t>
          </a:r>
        </a:p>
      </dsp:txBody>
      <dsp:txXfrm>
        <a:off x="24588" y="1678841"/>
        <a:ext cx="4648554" cy="454509"/>
      </dsp:txXfrm>
    </dsp:sp>
    <dsp:sp modelId="{E28A82C9-5A8E-CC45-8EA0-2E57F28B1D39}">
      <dsp:nvSpPr>
        <dsp:cNvPr id="0" name=""/>
        <dsp:cNvSpPr/>
      </dsp:nvSpPr>
      <dsp:spPr>
        <a:xfrm>
          <a:off x="0" y="2218418"/>
          <a:ext cx="4697730" cy="503685"/>
        </a:xfrm>
        <a:prstGeom prst="roundRect">
          <a:avLst/>
        </a:prstGeom>
        <a:solidFill>
          <a:schemeClr val="accent2">
            <a:hueOff val="2006365"/>
            <a:satOff val="-2502"/>
            <a:lumOff val="58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Implicit bias/cultural competence course</a:t>
          </a:r>
        </a:p>
      </dsp:txBody>
      <dsp:txXfrm>
        <a:off x="24588" y="2243006"/>
        <a:ext cx="4648554" cy="454509"/>
      </dsp:txXfrm>
    </dsp:sp>
    <dsp:sp modelId="{47FAA257-CDE6-3544-99EF-B13692503723}">
      <dsp:nvSpPr>
        <dsp:cNvPr id="0" name=""/>
        <dsp:cNvSpPr/>
      </dsp:nvSpPr>
      <dsp:spPr>
        <a:xfrm>
          <a:off x="0" y="2782583"/>
          <a:ext cx="4697730" cy="503685"/>
        </a:xfrm>
        <a:prstGeom prst="roundRect">
          <a:avLst/>
        </a:prstGeom>
        <a:solidFill>
          <a:schemeClr val="accent2">
            <a:hueOff val="2675154"/>
            <a:satOff val="-3337"/>
            <a:lumOff val="78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Be more disability friendly</a:t>
          </a:r>
        </a:p>
      </dsp:txBody>
      <dsp:txXfrm>
        <a:off x="24588" y="2807171"/>
        <a:ext cx="4648554" cy="454509"/>
      </dsp:txXfrm>
    </dsp:sp>
    <dsp:sp modelId="{7BCB77AA-44D1-0548-B9A7-BB647548545A}">
      <dsp:nvSpPr>
        <dsp:cNvPr id="0" name=""/>
        <dsp:cNvSpPr/>
      </dsp:nvSpPr>
      <dsp:spPr>
        <a:xfrm>
          <a:off x="0" y="3346749"/>
          <a:ext cx="4697730" cy="503685"/>
        </a:xfrm>
        <a:prstGeom prst="roundRect">
          <a:avLst/>
        </a:prstGeom>
        <a:solidFill>
          <a:schemeClr val="accent2">
            <a:hueOff val="3343942"/>
            <a:satOff val="-4171"/>
            <a:lumOff val="98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Evening students</a:t>
          </a:r>
        </a:p>
      </dsp:txBody>
      <dsp:txXfrm>
        <a:off x="24588" y="3371337"/>
        <a:ext cx="4648554" cy="454509"/>
      </dsp:txXfrm>
    </dsp:sp>
    <dsp:sp modelId="{A248D2F4-7932-3C49-9528-E55D3A6F3C9E}">
      <dsp:nvSpPr>
        <dsp:cNvPr id="0" name=""/>
        <dsp:cNvSpPr/>
      </dsp:nvSpPr>
      <dsp:spPr>
        <a:xfrm>
          <a:off x="0" y="3910914"/>
          <a:ext cx="4697730" cy="503685"/>
        </a:xfrm>
        <a:prstGeom prst="roundRect">
          <a:avLst/>
        </a:prstGeom>
        <a:solidFill>
          <a:schemeClr val="accent2">
            <a:hueOff val="4012731"/>
            <a:satOff val="-5005"/>
            <a:lumOff val="117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Accept conservative students</a:t>
          </a:r>
        </a:p>
      </dsp:txBody>
      <dsp:txXfrm>
        <a:off x="24588" y="3935502"/>
        <a:ext cx="4648554" cy="454509"/>
      </dsp:txXfrm>
    </dsp:sp>
    <dsp:sp modelId="{5B563D8B-42A1-F843-89C7-77E2C52F5518}">
      <dsp:nvSpPr>
        <dsp:cNvPr id="0" name=""/>
        <dsp:cNvSpPr/>
      </dsp:nvSpPr>
      <dsp:spPr>
        <a:xfrm>
          <a:off x="0" y="4475079"/>
          <a:ext cx="4697730" cy="503685"/>
        </a:xfrm>
        <a:prstGeom prst="roundRect">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“Safe space” for religion</a:t>
          </a:r>
        </a:p>
      </dsp:txBody>
      <dsp:txXfrm>
        <a:off x="24588" y="4499667"/>
        <a:ext cx="4648554" cy="45450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0.60726</cdr:x>
      <cdr:y>0.29784</cdr:y>
    </cdr:from>
    <cdr:to>
      <cdr:x>1</cdr:x>
      <cdr:y>0.97117</cdr:y>
    </cdr:to>
    <cdr:sp macro="" textlink="">
      <cdr:nvSpPr>
        <cdr:cNvPr id="2" name="TextBox 1"/>
        <cdr:cNvSpPr txBox="1"/>
      </cdr:nvSpPr>
      <cdr:spPr>
        <a:xfrm xmlns:a="http://schemas.openxmlformats.org/drawingml/2006/main">
          <a:off x="6663397" y="1452489"/>
          <a:ext cx="4309403" cy="328371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24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9E41917-F45C-2349-BCE7-F2E79666926D}" type="datetimeFigureOut">
              <a:rPr lang="en-US" smtClean="0"/>
              <a:t>1/20/2022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03A8470-9CB6-9841-A931-F536814C93F4}" type="slidenum">
              <a:rPr lang="en-US" smtClean="0"/>
              <a:t>‹#›</a:t>
            </a:fld>
            <a:endParaRPr lang="en-US"/>
          </a:p>
        </p:txBody>
      </p:sp>
    </p:spTree>
    <p:extLst>
      <p:ext uri="{BB962C8B-B14F-4D97-AF65-F5344CB8AC3E}">
        <p14:creationId xmlns:p14="http://schemas.microsoft.com/office/powerpoint/2010/main" val="18193237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29506A-3F40-0C41-9B5B-9E8778F62DC7}" type="datetimeFigureOut">
              <a:rPr lang="en-US" smtClean="0"/>
              <a:t>1/20/2022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AE62E9-DCB4-DA4E-A444-35DA2F0221DD}" type="slidenum">
              <a:rPr lang="en-US" smtClean="0"/>
              <a:t>‹#›</a:t>
            </a:fld>
            <a:endParaRPr lang="en-US"/>
          </a:p>
        </p:txBody>
      </p:sp>
    </p:spTree>
    <p:extLst>
      <p:ext uri="{BB962C8B-B14F-4D97-AF65-F5344CB8AC3E}">
        <p14:creationId xmlns:p14="http://schemas.microsoft.com/office/powerpoint/2010/main" val="240436019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DD93BE4-6097-484A-A80A-1DF37DA85CEF}" type="slidenum">
              <a:rPr lang="en-US" smtClean="0"/>
              <a:pPr>
                <a:defRPr/>
              </a:pPr>
              <a:t>1</a:t>
            </a:fld>
            <a:endParaRPr lang="en-US" dirty="0"/>
          </a:p>
        </p:txBody>
      </p:sp>
    </p:spTree>
    <p:extLst>
      <p:ext uri="{BB962C8B-B14F-4D97-AF65-F5344CB8AC3E}">
        <p14:creationId xmlns:p14="http://schemas.microsoft.com/office/powerpoint/2010/main" val="31133197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3188" y="1143000"/>
            <a:ext cx="4111625" cy="3084513"/>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t>Presented at CoLAP Conference - Nashville, TN  October 2014</a:t>
            </a:r>
          </a:p>
        </p:txBody>
      </p:sp>
      <p:sp>
        <p:nvSpPr>
          <p:cNvPr id="5" name="Slide Number Placeholder 4"/>
          <p:cNvSpPr>
            <a:spLocks noGrp="1"/>
          </p:cNvSpPr>
          <p:nvPr>
            <p:ph type="sldNum" sz="quarter" idx="11"/>
          </p:nvPr>
        </p:nvSpPr>
        <p:spPr/>
        <p:txBody>
          <a:bodyPr/>
          <a:lstStyle/>
          <a:p>
            <a:fld id="{E2368356-C838-4E33-8A6F-E40C42D00409}" type="slidenum">
              <a:rPr lang="en-US" smtClean="0"/>
              <a:t>3</a:t>
            </a:fld>
            <a:endParaRPr lang="en-US"/>
          </a:p>
        </p:txBody>
      </p:sp>
    </p:spTree>
    <p:extLst>
      <p:ext uri="{BB962C8B-B14F-4D97-AF65-F5344CB8AC3E}">
        <p14:creationId xmlns:p14="http://schemas.microsoft.com/office/powerpoint/2010/main" val="511122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Since 2007. 180 universities</a:t>
            </a:r>
            <a:r>
              <a:rPr lang="en-US" baseline="0" dirty="0"/>
              <a:t> with over 200,000 respondents Binge = 4 or more for women; 5 or more for men in </a:t>
            </a:r>
            <a:r>
              <a:rPr lang="en-US" baseline="0"/>
              <a:t>one sitting.</a:t>
            </a:r>
            <a:endParaRPr lang="en-US" dirty="0"/>
          </a:p>
        </p:txBody>
      </p:sp>
      <p:sp>
        <p:nvSpPr>
          <p:cNvPr id="4" name="Slide Number Placeholder 3"/>
          <p:cNvSpPr>
            <a:spLocks noGrp="1"/>
          </p:cNvSpPr>
          <p:nvPr>
            <p:ph type="sldNum" sz="quarter" idx="10"/>
          </p:nvPr>
        </p:nvSpPr>
        <p:spPr/>
        <p:txBody>
          <a:bodyPr/>
          <a:lstStyle/>
          <a:p>
            <a:fld id="{51AE62E9-DCB4-DA4E-A444-35DA2F0221DD}" type="slidenum">
              <a:rPr lang="en-US" smtClean="0"/>
              <a:t>4</a:t>
            </a:fld>
            <a:endParaRPr lang="en-US"/>
          </a:p>
        </p:txBody>
      </p:sp>
    </p:spTree>
    <p:extLst>
      <p:ext uri="{BB962C8B-B14F-4D97-AF65-F5344CB8AC3E}">
        <p14:creationId xmlns:p14="http://schemas.microsoft.com/office/powerpoint/2010/main" val="1070354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Since 2007. 180 universities</a:t>
            </a:r>
            <a:r>
              <a:rPr lang="en-US" baseline="0" dirty="0"/>
              <a:t> with over 200,000 respondents Binge = 4 or more for women; 5 or more for men in </a:t>
            </a:r>
            <a:r>
              <a:rPr lang="en-US" baseline="0"/>
              <a:t>one sitting.</a:t>
            </a:r>
            <a:endParaRPr lang="en-US" dirty="0"/>
          </a:p>
        </p:txBody>
      </p:sp>
      <p:sp>
        <p:nvSpPr>
          <p:cNvPr id="4" name="Slide Number Placeholder 3"/>
          <p:cNvSpPr>
            <a:spLocks noGrp="1"/>
          </p:cNvSpPr>
          <p:nvPr>
            <p:ph type="sldNum" sz="quarter" idx="10"/>
          </p:nvPr>
        </p:nvSpPr>
        <p:spPr/>
        <p:txBody>
          <a:bodyPr/>
          <a:lstStyle/>
          <a:p>
            <a:fld id="{51AE62E9-DCB4-DA4E-A444-35DA2F0221DD}" type="slidenum">
              <a:rPr lang="en-US" smtClean="0"/>
              <a:t>5</a:t>
            </a:fld>
            <a:endParaRPr lang="en-US"/>
          </a:p>
        </p:txBody>
      </p:sp>
    </p:spTree>
    <p:extLst>
      <p:ext uri="{BB962C8B-B14F-4D97-AF65-F5344CB8AC3E}">
        <p14:creationId xmlns:p14="http://schemas.microsoft.com/office/powerpoint/2010/main" val="17050200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Overall, </a:t>
            </a:r>
            <a:r>
              <a:rPr lang="en-US" b="1" dirty="0"/>
              <a:t>14.4%</a:t>
            </a:r>
            <a:r>
              <a:rPr lang="en-US" dirty="0"/>
              <a:t> of respondents used prescription drugs without a prescription in the last 12 months</a:t>
            </a:r>
          </a:p>
          <a:p>
            <a:r>
              <a:rPr lang="en-US" dirty="0"/>
              <a:t>Of those using prescription drugs without a prescription, </a:t>
            </a:r>
            <a:r>
              <a:rPr lang="en-US" b="1" dirty="0"/>
              <a:t>nearly half</a:t>
            </a:r>
            <a:r>
              <a:rPr lang="en-US" dirty="0"/>
              <a:t> are using them with greater frequency than in the 12 months before law school.</a:t>
            </a:r>
          </a:p>
          <a:p>
            <a:r>
              <a:rPr lang="en-US" dirty="0"/>
              <a:t>Women are more likely to</a:t>
            </a:r>
            <a:r>
              <a:rPr lang="en-US" baseline="0" dirty="0"/>
              <a:t> have a prescription, men are more likely to use without a prescription</a:t>
            </a:r>
            <a:endParaRPr lang="en-US" dirty="0"/>
          </a:p>
          <a:p>
            <a:endParaRPr lang="en-US" dirty="0"/>
          </a:p>
        </p:txBody>
      </p:sp>
      <p:sp>
        <p:nvSpPr>
          <p:cNvPr id="4" name="Slide Number Placeholder 3"/>
          <p:cNvSpPr>
            <a:spLocks noGrp="1"/>
          </p:cNvSpPr>
          <p:nvPr>
            <p:ph type="sldNum" sz="quarter" idx="10"/>
          </p:nvPr>
        </p:nvSpPr>
        <p:spPr/>
        <p:txBody>
          <a:bodyPr/>
          <a:lstStyle/>
          <a:p>
            <a:fld id="{51AE62E9-DCB4-DA4E-A444-35DA2F0221DD}" type="slidenum">
              <a:rPr lang="en-US" smtClean="0"/>
              <a:t>6</a:t>
            </a:fld>
            <a:endParaRPr lang="en-US"/>
          </a:p>
        </p:txBody>
      </p:sp>
    </p:spTree>
    <p:extLst>
      <p:ext uri="{BB962C8B-B14F-4D97-AF65-F5344CB8AC3E}">
        <p14:creationId xmlns:p14="http://schemas.microsoft.com/office/powerpoint/2010/main" val="36075061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*DNF NOT SLSWB</a:t>
            </a:r>
          </a:p>
        </p:txBody>
      </p:sp>
      <p:sp>
        <p:nvSpPr>
          <p:cNvPr id="4" name="Slide Number Placeholder 3"/>
          <p:cNvSpPr>
            <a:spLocks noGrp="1"/>
          </p:cNvSpPr>
          <p:nvPr>
            <p:ph type="sldNum" sz="quarter" idx="10"/>
          </p:nvPr>
        </p:nvSpPr>
        <p:spPr/>
        <p:txBody>
          <a:bodyPr/>
          <a:lstStyle/>
          <a:p>
            <a:fld id="{51AE62E9-DCB4-DA4E-A444-35DA2F0221DD}" type="slidenum">
              <a:rPr lang="en-US" smtClean="0"/>
              <a:t>9</a:t>
            </a:fld>
            <a:endParaRPr lang="en-US"/>
          </a:p>
        </p:txBody>
      </p:sp>
    </p:spTree>
    <p:extLst>
      <p:ext uri="{BB962C8B-B14F-4D97-AF65-F5344CB8AC3E}">
        <p14:creationId xmlns:p14="http://schemas.microsoft.com/office/powerpoint/2010/main" val="28930511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3188" y="1143000"/>
            <a:ext cx="4111625" cy="3084513"/>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t>Presented at CoLAP Conference - Nashville, TN  October 2014</a:t>
            </a:r>
          </a:p>
        </p:txBody>
      </p:sp>
      <p:sp>
        <p:nvSpPr>
          <p:cNvPr id="5" name="Slide Number Placeholder 4"/>
          <p:cNvSpPr>
            <a:spLocks noGrp="1"/>
          </p:cNvSpPr>
          <p:nvPr>
            <p:ph type="sldNum" sz="quarter" idx="11"/>
          </p:nvPr>
        </p:nvSpPr>
        <p:spPr/>
        <p:txBody>
          <a:bodyPr/>
          <a:lstStyle/>
          <a:p>
            <a:fld id="{E2368356-C838-4E33-8A6F-E40C42D00409}" type="slidenum">
              <a:rPr lang="en-US" smtClean="0"/>
              <a:t>11</a:t>
            </a:fld>
            <a:endParaRPr lang="en-US"/>
          </a:p>
        </p:txBody>
      </p:sp>
    </p:spTree>
    <p:extLst>
      <p:ext uri="{BB962C8B-B14F-4D97-AF65-F5344CB8AC3E}">
        <p14:creationId xmlns:p14="http://schemas.microsoft.com/office/powerpoint/2010/main" val="7844070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3188" y="1143000"/>
            <a:ext cx="4111625" cy="3084513"/>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t>Presented at CoLAP Conference - Nashville, TN  October 2014</a:t>
            </a:r>
          </a:p>
        </p:txBody>
      </p:sp>
      <p:sp>
        <p:nvSpPr>
          <p:cNvPr id="5" name="Slide Number Placeholder 4"/>
          <p:cNvSpPr>
            <a:spLocks noGrp="1"/>
          </p:cNvSpPr>
          <p:nvPr>
            <p:ph type="sldNum" sz="quarter" idx="11"/>
          </p:nvPr>
        </p:nvSpPr>
        <p:spPr/>
        <p:txBody>
          <a:bodyPr/>
          <a:lstStyle/>
          <a:p>
            <a:fld id="{E2368356-C838-4E33-8A6F-E40C42D00409}" type="slidenum">
              <a:rPr lang="en-US" smtClean="0"/>
              <a:t>21</a:t>
            </a:fld>
            <a:endParaRPr lang="en-US"/>
          </a:p>
        </p:txBody>
      </p:sp>
    </p:spTree>
    <p:extLst>
      <p:ext uri="{BB962C8B-B14F-4D97-AF65-F5344CB8AC3E}">
        <p14:creationId xmlns:p14="http://schemas.microsoft.com/office/powerpoint/2010/main" val="469181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29C796B-9A49-4297-9FF4-B518B70535B8}" type="datetime1">
              <a:rPr lang="en-US" smtClean="0"/>
              <a:t>1/20/2022</a:t>
            </a:fld>
            <a:endParaRPr lang="en-US"/>
          </a:p>
        </p:txBody>
      </p:sp>
      <p:sp>
        <p:nvSpPr>
          <p:cNvPr id="5" name="Footer Placeholder 4"/>
          <p:cNvSpPr>
            <a:spLocks noGrp="1"/>
          </p:cNvSpPr>
          <p:nvPr>
            <p:ph type="ftr" sz="quarter" idx="11"/>
          </p:nvPr>
        </p:nvSpPr>
        <p:spPr/>
        <p:txBody>
          <a:bodyPr/>
          <a:lstStyle/>
          <a:p>
            <a:r>
              <a:rPr lang="en-US"/>
              <a:t>Copyright © 2016 Organ, J.M., Jaffe, D.B., Bender, K.M.</a:t>
            </a:r>
          </a:p>
        </p:txBody>
      </p:sp>
      <p:sp>
        <p:nvSpPr>
          <p:cNvPr id="6" name="Slide Number Placeholder 5"/>
          <p:cNvSpPr>
            <a:spLocks noGrp="1"/>
          </p:cNvSpPr>
          <p:nvPr>
            <p:ph type="sldNum" sz="quarter" idx="12"/>
          </p:nvPr>
        </p:nvSpPr>
        <p:spPr/>
        <p:txBody>
          <a:bodyPr/>
          <a:lstStyle/>
          <a:p>
            <a:fld id="{1F23968E-BF60-AF43-84DD-B854FEDFC542}" type="slidenum">
              <a:rPr lang="en-US" smtClean="0"/>
              <a:t>‹#›</a:t>
            </a:fld>
            <a:endParaRPr lang="en-US"/>
          </a:p>
        </p:txBody>
      </p:sp>
    </p:spTree>
    <p:extLst>
      <p:ext uri="{BB962C8B-B14F-4D97-AF65-F5344CB8AC3E}">
        <p14:creationId xmlns:p14="http://schemas.microsoft.com/office/powerpoint/2010/main" val="253156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F0EB86-4E1B-4810-842C-D77003D986A4}" type="datetime1">
              <a:rPr lang="en-US" smtClean="0"/>
              <a:t>1/20/2022</a:t>
            </a:fld>
            <a:endParaRPr lang="en-US"/>
          </a:p>
        </p:txBody>
      </p:sp>
      <p:sp>
        <p:nvSpPr>
          <p:cNvPr id="5" name="Footer Placeholder 4"/>
          <p:cNvSpPr>
            <a:spLocks noGrp="1"/>
          </p:cNvSpPr>
          <p:nvPr>
            <p:ph type="ftr" sz="quarter" idx="11"/>
          </p:nvPr>
        </p:nvSpPr>
        <p:spPr/>
        <p:txBody>
          <a:bodyPr/>
          <a:lstStyle/>
          <a:p>
            <a:r>
              <a:rPr lang="en-US"/>
              <a:t>Copyright © 2016 Organ, J.M., Jaffe, D.B., Bender, K.M.</a:t>
            </a:r>
          </a:p>
        </p:txBody>
      </p:sp>
      <p:sp>
        <p:nvSpPr>
          <p:cNvPr id="6" name="Slide Number Placeholder 5"/>
          <p:cNvSpPr>
            <a:spLocks noGrp="1"/>
          </p:cNvSpPr>
          <p:nvPr>
            <p:ph type="sldNum" sz="quarter" idx="12"/>
          </p:nvPr>
        </p:nvSpPr>
        <p:spPr/>
        <p:txBody>
          <a:bodyPr/>
          <a:lstStyle/>
          <a:p>
            <a:fld id="{1F23968E-BF60-AF43-84DD-B854FEDFC542}" type="slidenum">
              <a:rPr lang="en-US" smtClean="0"/>
              <a:t>‹#›</a:t>
            </a:fld>
            <a:endParaRPr lang="en-US"/>
          </a:p>
        </p:txBody>
      </p:sp>
    </p:spTree>
    <p:extLst>
      <p:ext uri="{BB962C8B-B14F-4D97-AF65-F5344CB8AC3E}">
        <p14:creationId xmlns:p14="http://schemas.microsoft.com/office/powerpoint/2010/main" val="24594796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0850E8B-93F1-42DF-BB85-F9D61DE27342}" type="datetime1">
              <a:rPr lang="en-US" smtClean="0"/>
              <a:t>1/20/2022</a:t>
            </a:fld>
            <a:endParaRPr lang="en-US"/>
          </a:p>
        </p:txBody>
      </p:sp>
      <p:sp>
        <p:nvSpPr>
          <p:cNvPr id="5" name="Footer Placeholder 4"/>
          <p:cNvSpPr>
            <a:spLocks noGrp="1"/>
          </p:cNvSpPr>
          <p:nvPr>
            <p:ph type="ftr" sz="quarter" idx="11"/>
          </p:nvPr>
        </p:nvSpPr>
        <p:spPr/>
        <p:txBody>
          <a:bodyPr/>
          <a:lstStyle/>
          <a:p>
            <a:r>
              <a:rPr lang="en-US"/>
              <a:t>Copyright © 2016 Organ, J.M., Jaffe, D.B., Bender, K.M.</a:t>
            </a:r>
          </a:p>
        </p:txBody>
      </p:sp>
      <p:sp>
        <p:nvSpPr>
          <p:cNvPr id="6" name="Slide Number Placeholder 5"/>
          <p:cNvSpPr>
            <a:spLocks noGrp="1"/>
          </p:cNvSpPr>
          <p:nvPr>
            <p:ph type="sldNum" sz="quarter" idx="12"/>
          </p:nvPr>
        </p:nvSpPr>
        <p:spPr/>
        <p:txBody>
          <a:bodyPr/>
          <a:lstStyle/>
          <a:p>
            <a:fld id="{1F23968E-BF60-AF43-84DD-B854FEDFC542}" type="slidenum">
              <a:rPr lang="en-US" smtClean="0"/>
              <a:t>‹#›</a:t>
            </a:fld>
            <a:endParaRPr lang="en-US"/>
          </a:p>
        </p:txBody>
      </p:sp>
    </p:spTree>
    <p:extLst>
      <p:ext uri="{BB962C8B-B14F-4D97-AF65-F5344CB8AC3E}">
        <p14:creationId xmlns:p14="http://schemas.microsoft.com/office/powerpoint/2010/main" val="12308019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5201B2-F5B7-4D83-955F-D78A7AE16CF8}" type="datetime1">
              <a:rPr lang="en-US" smtClean="0"/>
              <a:t>1/20/2022</a:t>
            </a:fld>
            <a:endParaRPr lang="en-US"/>
          </a:p>
        </p:txBody>
      </p:sp>
      <p:sp>
        <p:nvSpPr>
          <p:cNvPr id="5" name="Footer Placeholder 4"/>
          <p:cNvSpPr>
            <a:spLocks noGrp="1"/>
          </p:cNvSpPr>
          <p:nvPr>
            <p:ph type="ftr" sz="quarter" idx="11"/>
          </p:nvPr>
        </p:nvSpPr>
        <p:spPr/>
        <p:txBody>
          <a:bodyPr/>
          <a:lstStyle/>
          <a:p>
            <a:r>
              <a:rPr lang="en-US"/>
              <a:t>Copyright © 2016 Organ, J.M., Jaffe, D.B., Bender, K.M.</a:t>
            </a:r>
          </a:p>
        </p:txBody>
      </p:sp>
      <p:sp>
        <p:nvSpPr>
          <p:cNvPr id="6" name="Slide Number Placeholder 5"/>
          <p:cNvSpPr>
            <a:spLocks noGrp="1"/>
          </p:cNvSpPr>
          <p:nvPr>
            <p:ph type="sldNum" sz="quarter" idx="12"/>
          </p:nvPr>
        </p:nvSpPr>
        <p:spPr/>
        <p:txBody>
          <a:bodyPr/>
          <a:lstStyle/>
          <a:p>
            <a:fld id="{FD277819-8379-4D2D-90F2-7CCCB81B4A37}" type="slidenum">
              <a:rPr lang="en-US" smtClean="0"/>
              <a:t>‹#›</a:t>
            </a:fld>
            <a:endParaRPr lang="en-US"/>
          </a:p>
        </p:txBody>
      </p:sp>
    </p:spTree>
    <p:extLst>
      <p:ext uri="{BB962C8B-B14F-4D97-AF65-F5344CB8AC3E}">
        <p14:creationId xmlns:p14="http://schemas.microsoft.com/office/powerpoint/2010/main" val="544232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FA73C2A-3B8C-4A3B-9C60-A99F12325F9C}" type="datetime1">
              <a:rPr lang="en-US" smtClean="0"/>
              <a:t>1/20/2022</a:t>
            </a:fld>
            <a:endParaRPr lang="en-US"/>
          </a:p>
        </p:txBody>
      </p:sp>
      <p:sp>
        <p:nvSpPr>
          <p:cNvPr id="5" name="Footer Placeholder 4"/>
          <p:cNvSpPr>
            <a:spLocks noGrp="1"/>
          </p:cNvSpPr>
          <p:nvPr>
            <p:ph type="ftr" sz="quarter" idx="11"/>
          </p:nvPr>
        </p:nvSpPr>
        <p:spPr/>
        <p:txBody>
          <a:bodyPr/>
          <a:lstStyle/>
          <a:p>
            <a:r>
              <a:rPr lang="en-US"/>
              <a:t>Copyright © 2016 Organ, J.M., Jaffe, D.B., Bender, K.M.</a:t>
            </a:r>
          </a:p>
        </p:txBody>
      </p:sp>
      <p:sp>
        <p:nvSpPr>
          <p:cNvPr id="6" name="Slide Number Placeholder 5"/>
          <p:cNvSpPr>
            <a:spLocks noGrp="1"/>
          </p:cNvSpPr>
          <p:nvPr>
            <p:ph type="sldNum" sz="quarter" idx="12"/>
          </p:nvPr>
        </p:nvSpPr>
        <p:spPr/>
        <p:txBody>
          <a:bodyPr/>
          <a:lstStyle/>
          <a:p>
            <a:fld id="{1F23968E-BF60-AF43-84DD-B854FEDFC542}" type="slidenum">
              <a:rPr lang="en-US" smtClean="0"/>
              <a:t>‹#›</a:t>
            </a:fld>
            <a:endParaRPr lang="en-US"/>
          </a:p>
        </p:txBody>
      </p:sp>
    </p:spTree>
    <p:extLst>
      <p:ext uri="{BB962C8B-B14F-4D97-AF65-F5344CB8AC3E}">
        <p14:creationId xmlns:p14="http://schemas.microsoft.com/office/powerpoint/2010/main" val="19603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E0C588-7B7E-4996-848A-7A9B58BE83B1}" type="datetime1">
              <a:rPr lang="en-US" smtClean="0"/>
              <a:t>1/20/2022</a:t>
            </a:fld>
            <a:endParaRPr lang="en-US"/>
          </a:p>
        </p:txBody>
      </p:sp>
      <p:sp>
        <p:nvSpPr>
          <p:cNvPr id="5" name="Footer Placeholder 4"/>
          <p:cNvSpPr>
            <a:spLocks noGrp="1"/>
          </p:cNvSpPr>
          <p:nvPr>
            <p:ph type="ftr" sz="quarter" idx="11"/>
          </p:nvPr>
        </p:nvSpPr>
        <p:spPr/>
        <p:txBody>
          <a:bodyPr/>
          <a:lstStyle/>
          <a:p>
            <a:r>
              <a:rPr lang="en-US"/>
              <a:t>Copyright © 2016 Organ, J.M., Jaffe, D.B., Bender, K.M.</a:t>
            </a:r>
          </a:p>
        </p:txBody>
      </p:sp>
      <p:sp>
        <p:nvSpPr>
          <p:cNvPr id="6" name="Slide Number Placeholder 5"/>
          <p:cNvSpPr>
            <a:spLocks noGrp="1"/>
          </p:cNvSpPr>
          <p:nvPr>
            <p:ph type="sldNum" sz="quarter" idx="12"/>
          </p:nvPr>
        </p:nvSpPr>
        <p:spPr/>
        <p:txBody>
          <a:bodyPr/>
          <a:lstStyle/>
          <a:p>
            <a:fld id="{1F23968E-BF60-AF43-84DD-B854FEDFC542}" type="slidenum">
              <a:rPr lang="en-US" smtClean="0"/>
              <a:t>‹#›</a:t>
            </a:fld>
            <a:endParaRPr lang="en-US"/>
          </a:p>
        </p:txBody>
      </p:sp>
    </p:spTree>
    <p:extLst>
      <p:ext uri="{BB962C8B-B14F-4D97-AF65-F5344CB8AC3E}">
        <p14:creationId xmlns:p14="http://schemas.microsoft.com/office/powerpoint/2010/main" val="1031655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93C2E8F-7501-49DB-A9B5-C93D4D58F312}" type="datetime1">
              <a:rPr lang="en-US" smtClean="0"/>
              <a:t>1/20/2022</a:t>
            </a:fld>
            <a:endParaRPr lang="en-US"/>
          </a:p>
        </p:txBody>
      </p:sp>
      <p:sp>
        <p:nvSpPr>
          <p:cNvPr id="6" name="Footer Placeholder 5"/>
          <p:cNvSpPr>
            <a:spLocks noGrp="1"/>
          </p:cNvSpPr>
          <p:nvPr>
            <p:ph type="ftr" sz="quarter" idx="11"/>
          </p:nvPr>
        </p:nvSpPr>
        <p:spPr/>
        <p:txBody>
          <a:bodyPr/>
          <a:lstStyle/>
          <a:p>
            <a:r>
              <a:rPr lang="en-US"/>
              <a:t>Copyright © 2016 Organ, J.M., Jaffe, D.B., Bender, K.M.</a:t>
            </a:r>
          </a:p>
        </p:txBody>
      </p:sp>
      <p:sp>
        <p:nvSpPr>
          <p:cNvPr id="7" name="Slide Number Placeholder 6"/>
          <p:cNvSpPr>
            <a:spLocks noGrp="1"/>
          </p:cNvSpPr>
          <p:nvPr>
            <p:ph type="sldNum" sz="quarter" idx="12"/>
          </p:nvPr>
        </p:nvSpPr>
        <p:spPr/>
        <p:txBody>
          <a:bodyPr/>
          <a:lstStyle/>
          <a:p>
            <a:fld id="{1F23968E-BF60-AF43-84DD-B854FEDFC542}" type="slidenum">
              <a:rPr lang="en-US" smtClean="0"/>
              <a:t>‹#›</a:t>
            </a:fld>
            <a:endParaRPr lang="en-US"/>
          </a:p>
        </p:txBody>
      </p:sp>
    </p:spTree>
    <p:extLst>
      <p:ext uri="{BB962C8B-B14F-4D97-AF65-F5344CB8AC3E}">
        <p14:creationId xmlns:p14="http://schemas.microsoft.com/office/powerpoint/2010/main" val="3189362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F82662A-9822-400B-AD9B-7DF6F3A58961}" type="datetime1">
              <a:rPr lang="en-US" smtClean="0"/>
              <a:t>1/20/2022</a:t>
            </a:fld>
            <a:endParaRPr lang="en-US"/>
          </a:p>
        </p:txBody>
      </p:sp>
      <p:sp>
        <p:nvSpPr>
          <p:cNvPr id="8" name="Footer Placeholder 7"/>
          <p:cNvSpPr>
            <a:spLocks noGrp="1"/>
          </p:cNvSpPr>
          <p:nvPr>
            <p:ph type="ftr" sz="quarter" idx="11"/>
          </p:nvPr>
        </p:nvSpPr>
        <p:spPr/>
        <p:txBody>
          <a:bodyPr/>
          <a:lstStyle/>
          <a:p>
            <a:r>
              <a:rPr lang="en-US"/>
              <a:t>Copyright © 2016 Organ, J.M., Jaffe, D.B., Bender, K.M.</a:t>
            </a:r>
          </a:p>
        </p:txBody>
      </p:sp>
      <p:sp>
        <p:nvSpPr>
          <p:cNvPr id="9" name="Slide Number Placeholder 8"/>
          <p:cNvSpPr>
            <a:spLocks noGrp="1"/>
          </p:cNvSpPr>
          <p:nvPr>
            <p:ph type="sldNum" sz="quarter" idx="12"/>
          </p:nvPr>
        </p:nvSpPr>
        <p:spPr/>
        <p:txBody>
          <a:bodyPr/>
          <a:lstStyle/>
          <a:p>
            <a:fld id="{1F23968E-BF60-AF43-84DD-B854FEDFC542}" type="slidenum">
              <a:rPr lang="en-US" smtClean="0"/>
              <a:t>‹#›</a:t>
            </a:fld>
            <a:endParaRPr lang="en-US"/>
          </a:p>
        </p:txBody>
      </p:sp>
    </p:spTree>
    <p:extLst>
      <p:ext uri="{BB962C8B-B14F-4D97-AF65-F5344CB8AC3E}">
        <p14:creationId xmlns:p14="http://schemas.microsoft.com/office/powerpoint/2010/main" val="4194502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F2EF68D-A6AD-499C-B502-F85D2D110BEC}" type="datetime1">
              <a:rPr lang="en-US" smtClean="0"/>
              <a:t>1/20/2022</a:t>
            </a:fld>
            <a:endParaRPr lang="en-US"/>
          </a:p>
        </p:txBody>
      </p:sp>
      <p:sp>
        <p:nvSpPr>
          <p:cNvPr id="4" name="Footer Placeholder 3"/>
          <p:cNvSpPr>
            <a:spLocks noGrp="1"/>
          </p:cNvSpPr>
          <p:nvPr>
            <p:ph type="ftr" sz="quarter" idx="11"/>
          </p:nvPr>
        </p:nvSpPr>
        <p:spPr/>
        <p:txBody>
          <a:bodyPr/>
          <a:lstStyle/>
          <a:p>
            <a:r>
              <a:rPr lang="en-US"/>
              <a:t>Copyright © 2016 Organ, J.M., Jaffe, D.B., Bender, K.M.</a:t>
            </a:r>
          </a:p>
        </p:txBody>
      </p:sp>
      <p:sp>
        <p:nvSpPr>
          <p:cNvPr id="5" name="Slide Number Placeholder 4"/>
          <p:cNvSpPr>
            <a:spLocks noGrp="1"/>
          </p:cNvSpPr>
          <p:nvPr>
            <p:ph type="sldNum" sz="quarter" idx="12"/>
          </p:nvPr>
        </p:nvSpPr>
        <p:spPr/>
        <p:txBody>
          <a:bodyPr/>
          <a:lstStyle/>
          <a:p>
            <a:fld id="{1F23968E-BF60-AF43-84DD-B854FEDFC542}" type="slidenum">
              <a:rPr lang="en-US" smtClean="0"/>
              <a:t>‹#›</a:t>
            </a:fld>
            <a:endParaRPr lang="en-US"/>
          </a:p>
        </p:txBody>
      </p:sp>
    </p:spTree>
    <p:extLst>
      <p:ext uri="{BB962C8B-B14F-4D97-AF65-F5344CB8AC3E}">
        <p14:creationId xmlns:p14="http://schemas.microsoft.com/office/powerpoint/2010/main" val="2615194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24E2C6-5F88-45EE-BB03-E19E41E0D51D}" type="datetime1">
              <a:rPr lang="en-US" smtClean="0"/>
              <a:t>1/20/2022</a:t>
            </a:fld>
            <a:endParaRPr lang="en-US"/>
          </a:p>
        </p:txBody>
      </p:sp>
      <p:sp>
        <p:nvSpPr>
          <p:cNvPr id="3" name="Footer Placeholder 2"/>
          <p:cNvSpPr>
            <a:spLocks noGrp="1"/>
          </p:cNvSpPr>
          <p:nvPr>
            <p:ph type="ftr" sz="quarter" idx="11"/>
          </p:nvPr>
        </p:nvSpPr>
        <p:spPr/>
        <p:txBody>
          <a:bodyPr/>
          <a:lstStyle/>
          <a:p>
            <a:r>
              <a:rPr lang="en-US"/>
              <a:t>Copyright © 2016 Organ, J.M., Jaffe, D.B., Bender, K.M.</a:t>
            </a:r>
          </a:p>
        </p:txBody>
      </p:sp>
      <p:sp>
        <p:nvSpPr>
          <p:cNvPr id="4" name="Slide Number Placeholder 3"/>
          <p:cNvSpPr>
            <a:spLocks noGrp="1"/>
          </p:cNvSpPr>
          <p:nvPr>
            <p:ph type="sldNum" sz="quarter" idx="12"/>
          </p:nvPr>
        </p:nvSpPr>
        <p:spPr/>
        <p:txBody>
          <a:bodyPr/>
          <a:lstStyle/>
          <a:p>
            <a:fld id="{1F23968E-BF60-AF43-84DD-B854FEDFC542}" type="slidenum">
              <a:rPr lang="en-US" smtClean="0"/>
              <a:t>‹#›</a:t>
            </a:fld>
            <a:endParaRPr lang="en-US"/>
          </a:p>
        </p:txBody>
      </p:sp>
    </p:spTree>
    <p:extLst>
      <p:ext uri="{BB962C8B-B14F-4D97-AF65-F5344CB8AC3E}">
        <p14:creationId xmlns:p14="http://schemas.microsoft.com/office/powerpoint/2010/main" val="3560720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3A43CC1-CC41-4AC2-BA6B-6F54CEF81216}" type="datetime1">
              <a:rPr lang="en-US" smtClean="0"/>
              <a:t>1/20/2022</a:t>
            </a:fld>
            <a:endParaRPr lang="en-US"/>
          </a:p>
        </p:txBody>
      </p:sp>
      <p:sp>
        <p:nvSpPr>
          <p:cNvPr id="6" name="Footer Placeholder 5"/>
          <p:cNvSpPr>
            <a:spLocks noGrp="1"/>
          </p:cNvSpPr>
          <p:nvPr>
            <p:ph type="ftr" sz="quarter" idx="11"/>
          </p:nvPr>
        </p:nvSpPr>
        <p:spPr/>
        <p:txBody>
          <a:bodyPr/>
          <a:lstStyle/>
          <a:p>
            <a:r>
              <a:rPr lang="en-US"/>
              <a:t>Copyright © 2016 Organ, J.M., Jaffe, D.B., Bender, K.M.</a:t>
            </a:r>
          </a:p>
        </p:txBody>
      </p:sp>
      <p:sp>
        <p:nvSpPr>
          <p:cNvPr id="7" name="Slide Number Placeholder 6"/>
          <p:cNvSpPr>
            <a:spLocks noGrp="1"/>
          </p:cNvSpPr>
          <p:nvPr>
            <p:ph type="sldNum" sz="quarter" idx="12"/>
          </p:nvPr>
        </p:nvSpPr>
        <p:spPr/>
        <p:txBody>
          <a:bodyPr/>
          <a:lstStyle/>
          <a:p>
            <a:fld id="{1F23968E-BF60-AF43-84DD-B854FEDFC542}" type="slidenum">
              <a:rPr lang="en-US" smtClean="0"/>
              <a:t>‹#›</a:t>
            </a:fld>
            <a:endParaRPr lang="en-US"/>
          </a:p>
        </p:txBody>
      </p:sp>
    </p:spTree>
    <p:extLst>
      <p:ext uri="{BB962C8B-B14F-4D97-AF65-F5344CB8AC3E}">
        <p14:creationId xmlns:p14="http://schemas.microsoft.com/office/powerpoint/2010/main" val="330295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6D77B9A-F70F-4D43-B56E-C766300E9CA5}" type="datetime1">
              <a:rPr lang="en-US" smtClean="0"/>
              <a:t>1/20/2022</a:t>
            </a:fld>
            <a:endParaRPr lang="en-US"/>
          </a:p>
        </p:txBody>
      </p:sp>
      <p:sp>
        <p:nvSpPr>
          <p:cNvPr id="6" name="Footer Placeholder 5"/>
          <p:cNvSpPr>
            <a:spLocks noGrp="1"/>
          </p:cNvSpPr>
          <p:nvPr>
            <p:ph type="ftr" sz="quarter" idx="11"/>
          </p:nvPr>
        </p:nvSpPr>
        <p:spPr/>
        <p:txBody>
          <a:bodyPr/>
          <a:lstStyle/>
          <a:p>
            <a:r>
              <a:rPr lang="en-US"/>
              <a:t>Copyright © 2016 Organ, J.M., Jaffe, D.B., Bender, K.M.</a:t>
            </a:r>
          </a:p>
        </p:txBody>
      </p:sp>
      <p:sp>
        <p:nvSpPr>
          <p:cNvPr id="7" name="Slide Number Placeholder 6"/>
          <p:cNvSpPr>
            <a:spLocks noGrp="1"/>
          </p:cNvSpPr>
          <p:nvPr>
            <p:ph type="sldNum" sz="quarter" idx="12"/>
          </p:nvPr>
        </p:nvSpPr>
        <p:spPr/>
        <p:txBody>
          <a:bodyPr/>
          <a:lstStyle/>
          <a:p>
            <a:fld id="{1F23968E-BF60-AF43-84DD-B854FEDFC542}" type="slidenum">
              <a:rPr lang="en-US" smtClean="0"/>
              <a:t>‹#›</a:t>
            </a:fld>
            <a:endParaRPr lang="en-US"/>
          </a:p>
        </p:txBody>
      </p:sp>
    </p:spTree>
    <p:extLst>
      <p:ext uri="{BB962C8B-B14F-4D97-AF65-F5344CB8AC3E}">
        <p14:creationId xmlns:p14="http://schemas.microsoft.com/office/powerpoint/2010/main" val="131943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2E4D74-094D-4119-AD93-8233BB37143C}" type="datetime1">
              <a:rPr lang="en-US" smtClean="0"/>
              <a:t>1/20/2022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Copyright © 2016 Organ, J.M., Jaffe, D.B., Bender, K.M.</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23968E-BF60-AF43-84DD-B854FEDFC542}" type="slidenum">
              <a:rPr lang="en-US" smtClean="0"/>
              <a:t>‹#›</a:t>
            </a:fld>
            <a:endParaRPr lang="en-US"/>
          </a:p>
        </p:txBody>
      </p:sp>
    </p:spTree>
    <p:extLst>
      <p:ext uri="{BB962C8B-B14F-4D97-AF65-F5344CB8AC3E}">
        <p14:creationId xmlns:p14="http://schemas.microsoft.com/office/powerpoint/2010/main" val="2088059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emf"/><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idx="4294967295"/>
          </p:nvPr>
        </p:nvSpPr>
        <p:spPr>
          <a:xfrm>
            <a:off x="533400" y="763588"/>
            <a:ext cx="8610600" cy="1454150"/>
          </a:xfrm>
        </p:spPr>
        <p:txBody>
          <a:bodyPr>
            <a:noAutofit/>
          </a:bodyPr>
          <a:lstStyle/>
          <a:p>
            <a:br>
              <a:rPr lang="en-US" sz="3600" b="1" dirty="0"/>
            </a:br>
            <a:br>
              <a:rPr lang="en-US" sz="3600" b="1" dirty="0"/>
            </a:br>
            <a:r>
              <a:rPr lang="en-US" sz="3600" b="1" dirty="0"/>
              <a:t>Updated Survey of Law Student Well-Being: Preliminary Data on What Law Schools Should Be Doing and Experiences of Trauma</a:t>
            </a:r>
            <a:br>
              <a:rPr lang="en-US" sz="3600" b="1" u="sng" dirty="0"/>
            </a:br>
            <a:br>
              <a:rPr lang="en-US" sz="3600" b="1" dirty="0"/>
            </a:br>
            <a:endParaRPr lang="en-US" sz="3600" b="1"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90274" y="2705852"/>
            <a:ext cx="4572000" cy="3419475"/>
          </a:xfrm>
          <a:prstGeom prst="rect">
            <a:avLst/>
          </a:prstGeom>
        </p:spPr>
      </p:pic>
    </p:spTree>
    <p:extLst>
      <p:ext uri="{BB962C8B-B14F-4D97-AF65-F5344CB8AC3E}">
        <p14:creationId xmlns:p14="http://schemas.microsoft.com/office/powerpoint/2010/main" val="41512876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9">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9144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17399" y="643467"/>
            <a:ext cx="8408193" cy="744836"/>
          </a:xfrm>
        </p:spPr>
        <p:txBody>
          <a:bodyPr vert="horz" lIns="91440" tIns="45720" rIns="91440" bIns="45720" rtlCol="0" anchor="ctr">
            <a:normAutofit/>
          </a:bodyPr>
          <a:lstStyle/>
          <a:p>
            <a:pPr marR="0" defTabSz="914400">
              <a:lnSpc>
                <a:spcPct val="90000"/>
              </a:lnSpc>
            </a:pPr>
            <a:r>
              <a:rPr lang="en-US" sz="2800" b="0" i="0" u="none" strike="noStrike" kern="1200" baseline="0" dirty="0">
                <a:solidFill>
                  <a:schemeClr val="bg1"/>
                </a:solidFill>
                <a:latin typeface="+mj-lt"/>
                <a:ea typeface="+mj-ea"/>
                <a:cs typeface="+mj-cs"/>
              </a:rPr>
              <a:t>What We Are/Can/Could/Should be Doing</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5375" y="1675227"/>
            <a:ext cx="7233249" cy="4394199"/>
          </a:xfrm>
          <a:prstGeom prst="rect">
            <a:avLst/>
          </a:prstGeom>
        </p:spPr>
      </p:pic>
    </p:spTree>
    <p:extLst>
      <p:ext uri="{BB962C8B-B14F-4D97-AF65-F5344CB8AC3E}">
        <p14:creationId xmlns:p14="http://schemas.microsoft.com/office/powerpoint/2010/main" val="2620834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highlight>
                  <a:srgbClr val="00FF00"/>
                </a:highlight>
              </a:rPr>
              <a:t>New Set of Open Text Questions</a:t>
            </a:r>
          </a:p>
        </p:txBody>
      </p:sp>
      <p:sp>
        <p:nvSpPr>
          <p:cNvPr id="3" name="Content Placeholder 2"/>
          <p:cNvSpPr>
            <a:spLocks noGrp="1"/>
          </p:cNvSpPr>
          <p:nvPr>
            <p:ph sz="quarter" idx="4294967295"/>
          </p:nvPr>
        </p:nvSpPr>
        <p:spPr>
          <a:xfrm>
            <a:off x="1017142" y="1756880"/>
            <a:ext cx="7243280" cy="4746661"/>
          </a:xfrm>
          <a:prstGeom prst="rect">
            <a:avLst/>
          </a:prstGeom>
        </p:spPr>
        <p:txBody>
          <a:bodyPr>
            <a:normAutofit fontScale="85000" lnSpcReduction="20000"/>
          </a:bodyPr>
          <a:lstStyle/>
          <a:p>
            <a:r>
              <a:rPr lang="en-US" dirty="0"/>
              <a:t>We asked respondents to identify things their law school was doing or aspects of their law school culture that were most helpful in supporting well-being.</a:t>
            </a:r>
          </a:p>
          <a:p>
            <a:r>
              <a:rPr lang="en-US" dirty="0"/>
              <a:t>We also asked respondents for suggestions about things their law school could be doing to better support well-being.</a:t>
            </a:r>
          </a:p>
          <a:p>
            <a:r>
              <a:rPr lang="en-US" dirty="0"/>
              <a:t>Nearly half of the respondents provided written responses to one or both questions.</a:t>
            </a:r>
          </a:p>
          <a:p>
            <a:r>
              <a:rPr lang="en-US" dirty="0"/>
              <a:t>We took a random set of respondents from the total set – roughly 800 or roughly 14-15% -- and reviewed those responses for common themes.</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529435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5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15" name="Flowchart: Document 14">
            <a:extLst>
              <a:ext uri="{FF2B5EF4-FFF2-40B4-BE49-F238E27FC236}">
                <a16:creationId xmlns:a16="http://schemas.microsoft.com/office/drawing/2014/main" id="{D12DDE76-C203-4047-9998-63900085B5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631" y="0"/>
            <a:ext cx="2436019" cy="3400426"/>
          </a:xfrm>
          <a:prstGeom prst="flowChartDocumen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5ABBCCC-27A2-BF49-9875-04D4FE5B43ED}"/>
              </a:ext>
            </a:extLst>
          </p:cNvPr>
          <p:cNvSpPr>
            <a:spLocks noGrp="1"/>
          </p:cNvSpPr>
          <p:nvPr>
            <p:ph type="title"/>
          </p:nvPr>
        </p:nvSpPr>
        <p:spPr>
          <a:xfrm>
            <a:off x="628650" y="151497"/>
            <a:ext cx="2130136" cy="2371148"/>
          </a:xfrm>
        </p:spPr>
        <p:txBody>
          <a:bodyPr vert="horz" lIns="91440" tIns="45720" rIns="91440" bIns="45720" rtlCol="0" anchor="ctr">
            <a:normAutofit/>
          </a:bodyPr>
          <a:lstStyle/>
          <a:p>
            <a:pPr algn="l" defTabSz="914400">
              <a:lnSpc>
                <a:spcPct val="90000"/>
              </a:lnSpc>
            </a:pPr>
            <a:r>
              <a:rPr lang="en-US" sz="2800" kern="1200" dirty="0">
                <a:solidFill>
                  <a:srgbClr val="FFFFFF"/>
                </a:solidFill>
                <a:latin typeface="+mj-lt"/>
                <a:ea typeface="+mj-ea"/>
                <a:cs typeface="+mj-cs"/>
              </a:rPr>
              <a:t>Helpful</a:t>
            </a:r>
            <a:br>
              <a:rPr lang="en-US" sz="2800" kern="1200" dirty="0">
                <a:solidFill>
                  <a:srgbClr val="FFFFFF"/>
                </a:solidFill>
                <a:latin typeface="+mj-lt"/>
                <a:ea typeface="+mj-ea"/>
                <a:cs typeface="+mj-cs"/>
              </a:rPr>
            </a:br>
            <a:r>
              <a:rPr lang="en-US" sz="2800" kern="1200" dirty="0">
                <a:solidFill>
                  <a:srgbClr val="FFFFFF"/>
                </a:solidFill>
                <a:latin typeface="+mj-lt"/>
                <a:ea typeface="+mj-ea"/>
                <a:cs typeface="+mj-cs"/>
              </a:rPr>
              <a:t>from Students</a:t>
            </a:r>
          </a:p>
        </p:txBody>
      </p:sp>
      <p:pic>
        <p:nvPicPr>
          <p:cNvPr id="5" name="Picture 4">
            <a:extLst>
              <a:ext uri="{FF2B5EF4-FFF2-40B4-BE49-F238E27FC236}">
                <a16:creationId xmlns:a16="http://schemas.microsoft.com/office/drawing/2014/main" id="{F3E02287-0956-1145-935B-926AA179B142}"/>
              </a:ext>
            </a:extLst>
          </p:cNvPr>
          <p:cNvPicPr>
            <a:picLocks noChangeAspect="1"/>
          </p:cNvPicPr>
          <p:nvPr/>
        </p:nvPicPr>
        <p:blipFill>
          <a:blip r:embed="rId2"/>
          <a:stretch>
            <a:fillRect/>
          </a:stretch>
        </p:blipFill>
        <p:spPr>
          <a:xfrm>
            <a:off x="3155949" y="674161"/>
            <a:ext cx="5510653" cy="5510653"/>
          </a:xfrm>
          <a:prstGeom prst="rect">
            <a:avLst/>
          </a:prstGeom>
        </p:spPr>
      </p:pic>
      <p:pic>
        <p:nvPicPr>
          <p:cNvPr id="6" name="Picture 5" descr="HELPFUL&#10;&#10;">
            <a:extLst>
              <a:ext uri="{FF2B5EF4-FFF2-40B4-BE49-F238E27FC236}">
                <a16:creationId xmlns:a16="http://schemas.microsoft.com/office/drawing/2014/main" id="{AB691712-2D2B-A04F-89CB-B62B73999A25}"/>
              </a:ext>
              <a:ext uri="{C183D7F6-B498-43B3-948B-1728B52AA6E4}">
                <adec:decorative xmlns:adec="http://schemas.microsoft.com/office/drawing/2017/decorative" val="0"/>
              </a:ext>
            </a:extLst>
          </p:cNvPr>
          <p:cNvPicPr>
            <a:picLocks noChangeAspect="1"/>
          </p:cNvPicPr>
          <p:nvPr/>
        </p:nvPicPr>
        <p:blipFill>
          <a:blip r:embed="rId3"/>
          <a:stretch>
            <a:fillRect/>
          </a:stretch>
        </p:blipFill>
        <p:spPr>
          <a:xfrm>
            <a:off x="3474978" y="931273"/>
            <a:ext cx="5432923" cy="4996428"/>
          </a:xfrm>
          <a:prstGeom prst="rect">
            <a:avLst/>
          </a:prstGeom>
        </p:spPr>
      </p:pic>
    </p:spTree>
    <p:extLst>
      <p:ext uri="{BB962C8B-B14F-4D97-AF65-F5344CB8AC3E}">
        <p14:creationId xmlns:p14="http://schemas.microsoft.com/office/powerpoint/2010/main" val="832551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39484-35F9-D042-9862-D985D56CAA6E}"/>
              </a:ext>
            </a:extLst>
          </p:cNvPr>
          <p:cNvSpPr>
            <a:spLocks noGrp="1"/>
          </p:cNvSpPr>
          <p:nvPr>
            <p:ph type="title"/>
          </p:nvPr>
        </p:nvSpPr>
        <p:spPr/>
        <p:txBody>
          <a:bodyPr/>
          <a:lstStyle/>
          <a:p>
            <a:r>
              <a:rPr lang="en-US" dirty="0"/>
              <a:t>Culture of Care</a:t>
            </a:r>
          </a:p>
        </p:txBody>
      </p:sp>
      <p:sp>
        <p:nvSpPr>
          <p:cNvPr id="3" name="Text Placeholder 2">
            <a:extLst>
              <a:ext uri="{FF2B5EF4-FFF2-40B4-BE49-F238E27FC236}">
                <a16:creationId xmlns:a16="http://schemas.microsoft.com/office/drawing/2014/main" id="{69874479-5B21-BD48-BF23-0225D9215664}"/>
              </a:ext>
            </a:extLst>
          </p:cNvPr>
          <p:cNvSpPr>
            <a:spLocks noGrp="1"/>
          </p:cNvSpPr>
          <p:nvPr>
            <p:ph type="body" idx="1"/>
          </p:nvPr>
        </p:nvSpPr>
        <p:spPr/>
        <p:txBody>
          <a:bodyPr>
            <a:normAutofit lnSpcReduction="10000"/>
          </a:bodyPr>
          <a:lstStyle/>
          <a:p>
            <a:r>
              <a:rPr lang="en-US" dirty="0"/>
              <a:t>Communication and community</a:t>
            </a:r>
          </a:p>
          <a:p>
            <a:r>
              <a:rPr lang="en-US" dirty="0"/>
              <a:t>Collaborative as opposed to competitive environment</a:t>
            </a:r>
          </a:p>
          <a:p>
            <a:r>
              <a:rPr lang="en-US" dirty="0"/>
              <a:t>Caring professors</a:t>
            </a:r>
          </a:p>
          <a:p>
            <a:r>
              <a:rPr lang="en-US" dirty="0"/>
              <a:t>Friendly staff</a:t>
            </a:r>
          </a:p>
          <a:p>
            <a:r>
              <a:rPr lang="en-US" dirty="0"/>
              <a:t>Diversity and inclusion</a:t>
            </a:r>
          </a:p>
          <a:p>
            <a:r>
              <a:rPr lang="en-US" dirty="0"/>
              <a:t>Opportunities to socialize</a:t>
            </a:r>
          </a:p>
          <a:p>
            <a:r>
              <a:rPr lang="en-US" dirty="0"/>
              <a:t>Study groups and peer mentors</a:t>
            </a:r>
          </a:p>
          <a:p>
            <a:endParaRPr lang="en-US" dirty="0"/>
          </a:p>
          <a:p>
            <a:endParaRPr lang="en-US" dirty="0"/>
          </a:p>
        </p:txBody>
      </p:sp>
    </p:spTree>
    <p:extLst>
      <p:ext uri="{BB962C8B-B14F-4D97-AF65-F5344CB8AC3E}">
        <p14:creationId xmlns:p14="http://schemas.microsoft.com/office/powerpoint/2010/main" val="184863909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20092-91FD-AE43-AC4A-7537B7B9B9D9}"/>
              </a:ext>
            </a:extLst>
          </p:cNvPr>
          <p:cNvSpPr>
            <a:spLocks noGrp="1"/>
          </p:cNvSpPr>
          <p:nvPr>
            <p:ph type="title"/>
          </p:nvPr>
        </p:nvSpPr>
        <p:spPr/>
        <p:txBody>
          <a:bodyPr/>
          <a:lstStyle/>
          <a:p>
            <a:r>
              <a:rPr lang="en-US" dirty="0"/>
              <a:t>Mental Health</a:t>
            </a:r>
          </a:p>
        </p:txBody>
      </p:sp>
      <p:sp>
        <p:nvSpPr>
          <p:cNvPr id="3" name="Text Placeholder 2">
            <a:extLst>
              <a:ext uri="{FF2B5EF4-FFF2-40B4-BE49-F238E27FC236}">
                <a16:creationId xmlns:a16="http://schemas.microsoft.com/office/drawing/2014/main" id="{8FBF0A49-695F-4541-A84A-C6FEB8DCDEC2}"/>
              </a:ext>
            </a:extLst>
          </p:cNvPr>
          <p:cNvSpPr>
            <a:spLocks noGrp="1"/>
          </p:cNvSpPr>
          <p:nvPr>
            <p:ph type="body" idx="1"/>
          </p:nvPr>
        </p:nvSpPr>
        <p:spPr/>
        <p:txBody>
          <a:bodyPr/>
          <a:lstStyle/>
          <a:p>
            <a:r>
              <a:rPr lang="en-US" dirty="0"/>
              <a:t>Days?</a:t>
            </a:r>
          </a:p>
          <a:p>
            <a:r>
              <a:rPr lang="en-US" dirty="0"/>
              <a:t>Counselors for law school specifically</a:t>
            </a:r>
          </a:p>
          <a:p>
            <a:r>
              <a:rPr lang="en-US" dirty="0"/>
              <a:t>Access to counseling services: LAPs/LCL</a:t>
            </a:r>
          </a:p>
          <a:p>
            <a:r>
              <a:rPr lang="en-US" dirty="0"/>
              <a:t>Apps: Headspace, Amelia, </a:t>
            </a:r>
            <a:r>
              <a:rPr lang="en-US" dirty="0" err="1"/>
              <a:t>Talkspace</a:t>
            </a:r>
            <a:endParaRPr lang="en-US" dirty="0"/>
          </a:p>
          <a:p>
            <a:r>
              <a:rPr lang="en-US" dirty="0"/>
              <a:t>Character and Fitness</a:t>
            </a:r>
          </a:p>
          <a:p>
            <a:r>
              <a:rPr lang="en-US" dirty="0"/>
              <a:t>Meditation</a:t>
            </a:r>
          </a:p>
          <a:p>
            <a:r>
              <a:rPr lang="en-US" dirty="0"/>
              <a:t>Fitness</a:t>
            </a:r>
          </a:p>
        </p:txBody>
      </p:sp>
    </p:spTree>
    <p:extLst>
      <p:ext uri="{BB962C8B-B14F-4D97-AF65-F5344CB8AC3E}">
        <p14:creationId xmlns:p14="http://schemas.microsoft.com/office/powerpoint/2010/main" val="2193899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40576-E355-A440-A894-D7DB491EA93D}"/>
              </a:ext>
            </a:extLst>
          </p:cNvPr>
          <p:cNvSpPr>
            <a:spLocks noGrp="1"/>
          </p:cNvSpPr>
          <p:nvPr>
            <p:ph type="title"/>
          </p:nvPr>
        </p:nvSpPr>
        <p:spPr/>
        <p:txBody>
          <a:bodyPr/>
          <a:lstStyle/>
          <a:p>
            <a:r>
              <a:rPr lang="en-US" dirty="0"/>
              <a:t>Resources Available</a:t>
            </a:r>
          </a:p>
        </p:txBody>
      </p:sp>
      <p:sp>
        <p:nvSpPr>
          <p:cNvPr id="3" name="Text Placeholder 2">
            <a:extLst>
              <a:ext uri="{FF2B5EF4-FFF2-40B4-BE49-F238E27FC236}">
                <a16:creationId xmlns:a16="http://schemas.microsoft.com/office/drawing/2014/main" id="{59C2F5A6-1C8C-4D4E-97DE-06607C0B9792}"/>
              </a:ext>
            </a:extLst>
          </p:cNvPr>
          <p:cNvSpPr>
            <a:spLocks noGrp="1"/>
          </p:cNvSpPr>
          <p:nvPr>
            <p:ph type="body" idx="1"/>
          </p:nvPr>
        </p:nvSpPr>
        <p:spPr/>
        <p:txBody>
          <a:bodyPr/>
          <a:lstStyle/>
          <a:p>
            <a:r>
              <a:rPr lang="en-US" dirty="0"/>
              <a:t>Wellness events</a:t>
            </a:r>
          </a:p>
          <a:p>
            <a:r>
              <a:rPr lang="en-US" dirty="0"/>
              <a:t>Orientation</a:t>
            </a:r>
          </a:p>
          <a:p>
            <a:r>
              <a:rPr lang="en-US" dirty="0"/>
              <a:t>Career counseling</a:t>
            </a:r>
          </a:p>
          <a:p>
            <a:r>
              <a:rPr lang="en-US" dirty="0"/>
              <a:t>Free food</a:t>
            </a:r>
          </a:p>
          <a:p>
            <a:r>
              <a:rPr lang="en-US" dirty="0"/>
              <a:t>Bar prep</a:t>
            </a:r>
          </a:p>
          <a:p>
            <a:r>
              <a:rPr lang="en-US" dirty="0"/>
              <a:t>Alumni</a:t>
            </a:r>
          </a:p>
        </p:txBody>
      </p:sp>
    </p:spTree>
    <p:extLst>
      <p:ext uri="{BB962C8B-B14F-4D97-AF65-F5344CB8AC3E}">
        <p14:creationId xmlns:p14="http://schemas.microsoft.com/office/powerpoint/2010/main" val="3550007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5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15" name="Flowchart: Document 14">
            <a:extLst>
              <a:ext uri="{FF2B5EF4-FFF2-40B4-BE49-F238E27FC236}">
                <a16:creationId xmlns:a16="http://schemas.microsoft.com/office/drawing/2014/main" id="{D12DDE76-C203-4047-9998-63900085B5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631" y="0"/>
            <a:ext cx="2436019" cy="3400426"/>
          </a:xfrm>
          <a:prstGeom prst="flowChartDocumen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5ABBCCC-27A2-BF49-9875-04D4FE5B43ED}"/>
              </a:ext>
            </a:extLst>
          </p:cNvPr>
          <p:cNvSpPr>
            <a:spLocks noGrp="1"/>
          </p:cNvSpPr>
          <p:nvPr>
            <p:ph type="title"/>
          </p:nvPr>
        </p:nvSpPr>
        <p:spPr>
          <a:xfrm>
            <a:off x="628650" y="151497"/>
            <a:ext cx="2130136" cy="2371148"/>
          </a:xfrm>
        </p:spPr>
        <p:txBody>
          <a:bodyPr vert="horz" lIns="91440" tIns="45720" rIns="91440" bIns="45720" rtlCol="0" anchor="ctr">
            <a:normAutofit/>
          </a:bodyPr>
          <a:lstStyle/>
          <a:p>
            <a:pPr algn="l" defTabSz="914400">
              <a:lnSpc>
                <a:spcPct val="90000"/>
              </a:lnSpc>
            </a:pPr>
            <a:r>
              <a:rPr lang="en-US" sz="2800" kern="1200" dirty="0">
                <a:solidFill>
                  <a:srgbClr val="FFFFFF"/>
                </a:solidFill>
                <a:latin typeface="+mj-lt"/>
                <a:ea typeface="+mj-ea"/>
                <a:cs typeface="+mj-cs"/>
              </a:rPr>
              <a:t>Suggestions from Students</a:t>
            </a:r>
          </a:p>
        </p:txBody>
      </p:sp>
      <p:pic>
        <p:nvPicPr>
          <p:cNvPr id="5" name="Picture 4">
            <a:extLst>
              <a:ext uri="{FF2B5EF4-FFF2-40B4-BE49-F238E27FC236}">
                <a16:creationId xmlns:a16="http://schemas.microsoft.com/office/drawing/2014/main" id="{F3E02287-0956-1145-935B-926AA179B142}"/>
              </a:ext>
            </a:extLst>
          </p:cNvPr>
          <p:cNvPicPr>
            <a:picLocks noChangeAspect="1"/>
          </p:cNvPicPr>
          <p:nvPr/>
        </p:nvPicPr>
        <p:blipFill>
          <a:blip r:embed="rId2"/>
          <a:stretch>
            <a:fillRect/>
          </a:stretch>
        </p:blipFill>
        <p:spPr>
          <a:xfrm>
            <a:off x="3155949" y="674161"/>
            <a:ext cx="5510653" cy="5510653"/>
          </a:xfrm>
          <a:prstGeom prst="rect">
            <a:avLst/>
          </a:prstGeom>
        </p:spPr>
      </p:pic>
    </p:spTree>
    <p:extLst>
      <p:ext uri="{BB962C8B-B14F-4D97-AF65-F5344CB8AC3E}">
        <p14:creationId xmlns:p14="http://schemas.microsoft.com/office/powerpoint/2010/main" val="5682412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B6F5A-4348-ED45-8DFB-D92A9EA52502}"/>
              </a:ext>
            </a:extLst>
          </p:cNvPr>
          <p:cNvSpPr>
            <a:spLocks noGrp="1"/>
          </p:cNvSpPr>
          <p:nvPr>
            <p:ph type="title"/>
          </p:nvPr>
        </p:nvSpPr>
        <p:spPr/>
        <p:txBody>
          <a:bodyPr/>
          <a:lstStyle/>
          <a:p>
            <a:r>
              <a:rPr lang="en-US" dirty="0"/>
              <a:t>Mental Health</a:t>
            </a:r>
          </a:p>
        </p:txBody>
      </p:sp>
      <p:sp>
        <p:nvSpPr>
          <p:cNvPr id="4" name="Content Placeholder 3">
            <a:extLst>
              <a:ext uri="{FF2B5EF4-FFF2-40B4-BE49-F238E27FC236}">
                <a16:creationId xmlns:a16="http://schemas.microsoft.com/office/drawing/2014/main" id="{DBF01118-EED5-3F44-B6A1-8990FB8A128D}"/>
              </a:ext>
            </a:extLst>
          </p:cNvPr>
          <p:cNvSpPr>
            <a:spLocks noGrp="1"/>
          </p:cNvSpPr>
          <p:nvPr>
            <p:ph sz="half" idx="2"/>
          </p:nvPr>
        </p:nvSpPr>
        <p:spPr>
          <a:xfrm>
            <a:off x="878440" y="1702263"/>
            <a:ext cx="7546370" cy="3951288"/>
          </a:xfrm>
        </p:spPr>
        <p:txBody>
          <a:bodyPr>
            <a:normAutofit/>
          </a:bodyPr>
          <a:lstStyle/>
          <a:p>
            <a:r>
              <a:rPr lang="en-US" dirty="0"/>
              <a:t>Counseling onsite (more sessions)</a:t>
            </a:r>
          </a:p>
          <a:p>
            <a:r>
              <a:rPr lang="en-US" dirty="0"/>
              <a:t>Share MH resources (out of state providers)</a:t>
            </a:r>
          </a:p>
          <a:p>
            <a:r>
              <a:rPr lang="en-US" dirty="0"/>
              <a:t>What will Bar ask/C&amp;F concerns</a:t>
            </a:r>
          </a:p>
          <a:p>
            <a:r>
              <a:rPr lang="en-US" dirty="0"/>
              <a:t>Other topics also were mentioned:</a:t>
            </a:r>
          </a:p>
          <a:p>
            <a:pPr lvl="1"/>
            <a:r>
              <a:rPr lang="en-US" sz="2400" dirty="0"/>
              <a:t>Affordability of counseling/insurance</a:t>
            </a:r>
          </a:p>
          <a:p>
            <a:pPr lvl="1"/>
            <a:r>
              <a:rPr lang="en-US" sz="2400" dirty="0"/>
              <a:t>Stress management program/tips</a:t>
            </a:r>
          </a:p>
          <a:p>
            <a:pPr lvl="1"/>
            <a:r>
              <a:rPr lang="en-US" sz="2400" dirty="0"/>
              <a:t>Service dogs on campus</a:t>
            </a:r>
          </a:p>
          <a:p>
            <a:pPr lvl="1"/>
            <a:r>
              <a:rPr lang="en-US" sz="2400" dirty="0"/>
              <a:t>Respond to student trauma</a:t>
            </a:r>
          </a:p>
          <a:p>
            <a:endParaRPr lang="en-US" dirty="0"/>
          </a:p>
        </p:txBody>
      </p:sp>
    </p:spTree>
    <p:extLst>
      <p:ext uri="{BB962C8B-B14F-4D97-AF65-F5344CB8AC3E}">
        <p14:creationId xmlns:p14="http://schemas.microsoft.com/office/powerpoint/2010/main" val="1369390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dow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down)">
                                      <p:cBhvr>
                                        <p:cTn id="22" dur="500"/>
                                        <p:tgtEl>
                                          <p:spTgt spid="4">
                                            <p:txEl>
                                              <p:pRg st="3" end="3"/>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Effect transition="in" filter="wipe(down)">
                                      <p:cBhvr>
                                        <p:cTn id="25" dur="500"/>
                                        <p:tgtEl>
                                          <p:spTgt spid="4">
                                            <p:txEl>
                                              <p:pRg st="4" end="4"/>
                                            </p:txEl>
                                          </p:spTgt>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4">
                                            <p:txEl>
                                              <p:pRg st="5" end="5"/>
                                            </p:txEl>
                                          </p:spTgt>
                                        </p:tgtEl>
                                        <p:attrNameLst>
                                          <p:attrName>style.visibility</p:attrName>
                                        </p:attrNameLst>
                                      </p:cBhvr>
                                      <p:to>
                                        <p:strVal val="visible"/>
                                      </p:to>
                                    </p:set>
                                    <p:animEffect transition="in" filter="wipe(down)">
                                      <p:cBhvr>
                                        <p:cTn id="28" dur="500"/>
                                        <p:tgtEl>
                                          <p:spTgt spid="4">
                                            <p:txEl>
                                              <p:pRg st="5" end="5"/>
                                            </p:txEl>
                                          </p:spTgt>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Effect transition="in" filter="wipe(down)">
                                      <p:cBhvr>
                                        <p:cTn id="31" dur="500"/>
                                        <p:tgtEl>
                                          <p:spTgt spid="4">
                                            <p:txEl>
                                              <p:pRg st="6" end="6"/>
                                            </p:txEl>
                                          </p:spTgt>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4">
                                            <p:txEl>
                                              <p:pRg st="7" end="7"/>
                                            </p:txEl>
                                          </p:spTgt>
                                        </p:tgtEl>
                                        <p:attrNameLst>
                                          <p:attrName>style.visibility</p:attrName>
                                        </p:attrNameLst>
                                      </p:cBhvr>
                                      <p:to>
                                        <p:strVal val="visible"/>
                                      </p:to>
                                    </p:set>
                                    <p:animEffect transition="in" filter="wipe(down)">
                                      <p:cBhvr>
                                        <p:cTn id="34"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B6F5A-4348-ED45-8DFB-D92A9EA52502}"/>
              </a:ext>
            </a:extLst>
          </p:cNvPr>
          <p:cNvSpPr>
            <a:spLocks noGrp="1"/>
          </p:cNvSpPr>
          <p:nvPr>
            <p:ph type="title"/>
          </p:nvPr>
        </p:nvSpPr>
        <p:spPr/>
        <p:txBody>
          <a:bodyPr/>
          <a:lstStyle/>
          <a:p>
            <a:r>
              <a:rPr lang="en-US" dirty="0"/>
              <a:t>Culture</a:t>
            </a:r>
          </a:p>
        </p:txBody>
      </p:sp>
      <p:sp>
        <p:nvSpPr>
          <p:cNvPr id="4" name="Content Placeholder 3">
            <a:extLst>
              <a:ext uri="{FF2B5EF4-FFF2-40B4-BE49-F238E27FC236}">
                <a16:creationId xmlns:a16="http://schemas.microsoft.com/office/drawing/2014/main" id="{DBF01118-EED5-3F44-B6A1-8990FB8A128D}"/>
              </a:ext>
            </a:extLst>
          </p:cNvPr>
          <p:cNvSpPr>
            <a:spLocks noGrp="1"/>
          </p:cNvSpPr>
          <p:nvPr>
            <p:ph sz="half" idx="2"/>
          </p:nvPr>
        </p:nvSpPr>
        <p:spPr>
          <a:xfrm>
            <a:off x="636998" y="1767155"/>
            <a:ext cx="7972746" cy="4359008"/>
          </a:xfrm>
        </p:spPr>
        <p:txBody>
          <a:bodyPr>
            <a:normAutofit/>
          </a:bodyPr>
          <a:lstStyle/>
          <a:p>
            <a:r>
              <a:rPr lang="en-US" i="1" dirty="0"/>
              <a:t>Actually</a:t>
            </a:r>
            <a:r>
              <a:rPr lang="en-US" dirty="0"/>
              <a:t> listen to students/don’t just talk about it</a:t>
            </a:r>
          </a:p>
          <a:p>
            <a:r>
              <a:rPr lang="en-US" dirty="0"/>
              <a:t>Mental health days</a:t>
            </a:r>
          </a:p>
          <a:p>
            <a:r>
              <a:rPr lang="en-US" dirty="0"/>
              <a:t>Be more transparent/effective communication</a:t>
            </a:r>
          </a:p>
          <a:p>
            <a:r>
              <a:rPr lang="en-US" dirty="0"/>
              <a:t>Collaboration&gt;competition</a:t>
            </a:r>
          </a:p>
          <a:p>
            <a:r>
              <a:rPr lang="en-US" dirty="0"/>
              <a:t>Other topics were also mentioned:</a:t>
            </a:r>
          </a:p>
          <a:p>
            <a:pPr lvl="1"/>
            <a:r>
              <a:rPr lang="en-US" sz="2400" dirty="0"/>
              <a:t>End boot camp/hazing/ “toxic political environment”</a:t>
            </a:r>
          </a:p>
          <a:p>
            <a:pPr lvl="1"/>
            <a:r>
              <a:rPr lang="en-US" sz="2400" dirty="0"/>
              <a:t>Social events</a:t>
            </a:r>
          </a:p>
          <a:p>
            <a:endParaRPr lang="en-US" dirty="0"/>
          </a:p>
        </p:txBody>
      </p:sp>
    </p:spTree>
    <p:extLst>
      <p:ext uri="{BB962C8B-B14F-4D97-AF65-F5344CB8AC3E}">
        <p14:creationId xmlns:p14="http://schemas.microsoft.com/office/powerpoint/2010/main" val="2114810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dow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dow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down)">
                                      <p:cBhvr>
                                        <p:cTn id="27" dur="500"/>
                                        <p:tgtEl>
                                          <p:spTgt spid="4">
                                            <p:txEl>
                                              <p:pRg st="4" end="4"/>
                                            </p:txEl>
                                          </p:spTgt>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4">
                                            <p:txEl>
                                              <p:pRg st="5" end="5"/>
                                            </p:txEl>
                                          </p:spTgt>
                                        </p:tgtEl>
                                        <p:attrNameLst>
                                          <p:attrName>style.visibility</p:attrName>
                                        </p:attrNameLst>
                                      </p:cBhvr>
                                      <p:to>
                                        <p:strVal val="visible"/>
                                      </p:to>
                                    </p:set>
                                    <p:animEffect transition="in" filter="wipe(down)">
                                      <p:cBhvr>
                                        <p:cTn id="30" dur="500"/>
                                        <p:tgtEl>
                                          <p:spTgt spid="4">
                                            <p:txEl>
                                              <p:pRg st="5" end="5"/>
                                            </p:txEl>
                                          </p:spTgt>
                                        </p:tgtEl>
                                      </p:cBhvr>
                                    </p:animEffect>
                                  </p:childTnLst>
                                </p:cTn>
                              </p:par>
                              <p:par>
                                <p:cTn id="31" presetID="22" presetClass="entr" presetSubtype="4" fill="hold" grpId="0" nodeType="withEffect">
                                  <p:stCondLst>
                                    <p:cond delay="0"/>
                                  </p:stCondLst>
                                  <p:childTnLst>
                                    <p:set>
                                      <p:cBhvr>
                                        <p:cTn id="32" dur="1" fill="hold">
                                          <p:stCondLst>
                                            <p:cond delay="0"/>
                                          </p:stCondLst>
                                        </p:cTn>
                                        <p:tgtEl>
                                          <p:spTgt spid="4">
                                            <p:txEl>
                                              <p:pRg st="6" end="6"/>
                                            </p:txEl>
                                          </p:spTgt>
                                        </p:tgtEl>
                                        <p:attrNameLst>
                                          <p:attrName>style.visibility</p:attrName>
                                        </p:attrNameLst>
                                      </p:cBhvr>
                                      <p:to>
                                        <p:strVal val="visible"/>
                                      </p:to>
                                    </p:set>
                                    <p:animEffect transition="in" filter="wipe(down)">
                                      <p:cBhvr>
                                        <p:cTn id="33"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276C273-32BD-F84D-9045-1DD9C36CBA8A}"/>
              </a:ext>
            </a:extLst>
          </p:cNvPr>
          <p:cNvSpPr>
            <a:spLocks noGrp="1"/>
          </p:cNvSpPr>
          <p:nvPr>
            <p:ph type="title"/>
          </p:nvPr>
        </p:nvSpPr>
        <p:spPr>
          <a:xfrm>
            <a:off x="393555" y="620392"/>
            <a:ext cx="2856201" cy="5504688"/>
          </a:xfrm>
        </p:spPr>
        <p:txBody>
          <a:bodyPr>
            <a:normAutofit/>
          </a:bodyPr>
          <a:lstStyle/>
          <a:p>
            <a:r>
              <a:rPr lang="en-US" sz="5200">
                <a:solidFill>
                  <a:schemeClr val="accent5"/>
                </a:solidFill>
              </a:rPr>
              <a:t>Inclusive Culture</a:t>
            </a:r>
          </a:p>
        </p:txBody>
      </p:sp>
      <p:graphicFrame>
        <p:nvGraphicFramePr>
          <p:cNvPr id="10" name="Content Placeholder 7">
            <a:extLst>
              <a:ext uri="{FF2B5EF4-FFF2-40B4-BE49-F238E27FC236}">
                <a16:creationId xmlns:a16="http://schemas.microsoft.com/office/drawing/2014/main" id="{C7B4D598-0926-4925-9897-83E77AA4A2A8}"/>
              </a:ext>
            </a:extLst>
          </p:cNvPr>
          <p:cNvGraphicFramePr>
            <a:graphicFrameLocks noGrp="1"/>
          </p:cNvGraphicFramePr>
          <p:nvPr>
            <p:ph idx="1"/>
            <p:extLst>
              <p:ext uri="{D42A27DB-BD31-4B8C-83A1-F6EECF244321}">
                <p14:modId xmlns:p14="http://schemas.microsoft.com/office/powerpoint/2010/main" val="2421962318"/>
              </p:ext>
            </p:extLst>
          </p:nvPr>
        </p:nvGraphicFramePr>
        <p:xfrm>
          <a:off x="3819906" y="620392"/>
          <a:ext cx="469773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96931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
                                            <p:graphicEl>
                                              <a:dgm id="{FDF8277D-696E-B94C-A11E-B5EC5A71AB55}"/>
                                            </p:graphicEl>
                                          </p:spTgt>
                                        </p:tgtEl>
                                        <p:attrNameLst>
                                          <p:attrName>style.visibility</p:attrName>
                                        </p:attrNameLst>
                                      </p:cBhvr>
                                      <p:to>
                                        <p:strVal val="visible"/>
                                      </p:to>
                                    </p:set>
                                    <p:animEffect transition="in" filter="wipe(down)">
                                      <p:cBhvr>
                                        <p:cTn id="7" dur="500"/>
                                        <p:tgtEl>
                                          <p:spTgt spid="10">
                                            <p:graphicEl>
                                              <a:dgm id="{FDF8277D-696E-B94C-A11E-B5EC5A71AB55}"/>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
                                            <p:graphicEl>
                                              <a:dgm id="{D9E7C76D-C072-BA4A-ACC2-96112E957B6E}"/>
                                            </p:graphicEl>
                                          </p:spTgt>
                                        </p:tgtEl>
                                        <p:attrNameLst>
                                          <p:attrName>style.visibility</p:attrName>
                                        </p:attrNameLst>
                                      </p:cBhvr>
                                      <p:to>
                                        <p:strVal val="visible"/>
                                      </p:to>
                                    </p:set>
                                    <p:animEffect transition="in" filter="wipe(down)">
                                      <p:cBhvr>
                                        <p:cTn id="12" dur="500"/>
                                        <p:tgtEl>
                                          <p:spTgt spid="10">
                                            <p:graphicEl>
                                              <a:dgm id="{D9E7C76D-C072-BA4A-ACC2-96112E957B6E}"/>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graphicEl>
                                              <a:dgm id="{FC0C5C6A-9AC5-B647-9D6F-6D1302F326DC}"/>
                                            </p:graphicEl>
                                          </p:spTgt>
                                        </p:tgtEl>
                                        <p:attrNameLst>
                                          <p:attrName>style.visibility</p:attrName>
                                        </p:attrNameLst>
                                      </p:cBhvr>
                                      <p:to>
                                        <p:strVal val="visible"/>
                                      </p:to>
                                    </p:set>
                                    <p:animEffect transition="in" filter="wipe(down)">
                                      <p:cBhvr>
                                        <p:cTn id="17" dur="500"/>
                                        <p:tgtEl>
                                          <p:spTgt spid="10">
                                            <p:graphicEl>
                                              <a:dgm id="{FC0C5C6A-9AC5-B647-9D6F-6D1302F326DC}"/>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0">
                                            <p:graphicEl>
                                              <a:dgm id="{E28A82C9-5A8E-CC45-8EA0-2E57F28B1D39}"/>
                                            </p:graphicEl>
                                          </p:spTgt>
                                        </p:tgtEl>
                                        <p:attrNameLst>
                                          <p:attrName>style.visibility</p:attrName>
                                        </p:attrNameLst>
                                      </p:cBhvr>
                                      <p:to>
                                        <p:strVal val="visible"/>
                                      </p:to>
                                    </p:set>
                                    <p:animEffect transition="in" filter="wipe(down)">
                                      <p:cBhvr>
                                        <p:cTn id="22" dur="500"/>
                                        <p:tgtEl>
                                          <p:spTgt spid="10">
                                            <p:graphicEl>
                                              <a:dgm id="{E28A82C9-5A8E-CC45-8EA0-2E57F28B1D39}"/>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0">
                                            <p:graphicEl>
                                              <a:dgm id="{47FAA257-CDE6-3544-99EF-B13692503723}"/>
                                            </p:graphicEl>
                                          </p:spTgt>
                                        </p:tgtEl>
                                        <p:attrNameLst>
                                          <p:attrName>style.visibility</p:attrName>
                                        </p:attrNameLst>
                                      </p:cBhvr>
                                      <p:to>
                                        <p:strVal val="visible"/>
                                      </p:to>
                                    </p:set>
                                    <p:animEffect transition="in" filter="wipe(down)">
                                      <p:cBhvr>
                                        <p:cTn id="27" dur="500"/>
                                        <p:tgtEl>
                                          <p:spTgt spid="10">
                                            <p:graphicEl>
                                              <a:dgm id="{47FAA257-CDE6-3544-99EF-B13692503723}"/>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0">
                                            <p:graphicEl>
                                              <a:dgm id="{7BCB77AA-44D1-0548-B9A7-BB647548545A}"/>
                                            </p:graphicEl>
                                          </p:spTgt>
                                        </p:tgtEl>
                                        <p:attrNameLst>
                                          <p:attrName>style.visibility</p:attrName>
                                        </p:attrNameLst>
                                      </p:cBhvr>
                                      <p:to>
                                        <p:strVal val="visible"/>
                                      </p:to>
                                    </p:set>
                                    <p:animEffect transition="in" filter="wipe(down)">
                                      <p:cBhvr>
                                        <p:cTn id="32" dur="500"/>
                                        <p:tgtEl>
                                          <p:spTgt spid="10">
                                            <p:graphicEl>
                                              <a:dgm id="{7BCB77AA-44D1-0548-B9A7-BB647548545A}"/>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0">
                                            <p:graphicEl>
                                              <a:dgm id="{A248D2F4-7932-3C49-9528-E55D3A6F3C9E}"/>
                                            </p:graphicEl>
                                          </p:spTgt>
                                        </p:tgtEl>
                                        <p:attrNameLst>
                                          <p:attrName>style.visibility</p:attrName>
                                        </p:attrNameLst>
                                      </p:cBhvr>
                                      <p:to>
                                        <p:strVal val="visible"/>
                                      </p:to>
                                    </p:set>
                                    <p:animEffect transition="in" filter="wipe(down)">
                                      <p:cBhvr>
                                        <p:cTn id="37" dur="500"/>
                                        <p:tgtEl>
                                          <p:spTgt spid="10">
                                            <p:graphicEl>
                                              <a:dgm id="{A248D2F4-7932-3C49-9528-E55D3A6F3C9E}"/>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10">
                                            <p:graphicEl>
                                              <a:dgm id="{5B563D8B-42A1-F843-89C7-77E2C52F5518}"/>
                                            </p:graphicEl>
                                          </p:spTgt>
                                        </p:tgtEl>
                                        <p:attrNameLst>
                                          <p:attrName>style.visibility</p:attrName>
                                        </p:attrNameLst>
                                      </p:cBhvr>
                                      <p:to>
                                        <p:strVal val="visible"/>
                                      </p:to>
                                    </p:set>
                                    <p:animEffect transition="in" filter="wipe(down)">
                                      <p:cBhvr>
                                        <p:cTn id="42" dur="500"/>
                                        <p:tgtEl>
                                          <p:spTgt spid="10">
                                            <p:graphicEl>
                                              <a:dgm id="{5B563D8B-42A1-F843-89C7-77E2C52F551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Sub>
          <a:bldDgm bld="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976490"/>
            <a:ext cx="7772400" cy="1459852"/>
          </a:xfrm>
        </p:spPr>
        <p:txBody>
          <a:bodyPr>
            <a:normAutofit fontScale="90000"/>
          </a:bodyPr>
          <a:lstStyle/>
          <a:p>
            <a:br>
              <a:rPr lang="en-US" dirty="0"/>
            </a:br>
            <a:br>
              <a:rPr lang="en-US" dirty="0"/>
            </a:br>
            <a:br>
              <a:rPr lang="en-US" dirty="0"/>
            </a:br>
            <a:br>
              <a:rPr lang="en-US" dirty="0"/>
            </a:br>
            <a:r>
              <a:rPr lang="en-US" dirty="0"/>
              <a:t>Updated Survey of Law Student </a:t>
            </a:r>
            <a:br>
              <a:rPr lang="en-US" dirty="0"/>
            </a:br>
            <a:r>
              <a:rPr lang="en-US" dirty="0"/>
              <a:t>Well Being (USLSWB)</a:t>
            </a:r>
            <a:br>
              <a:rPr lang="en-US" dirty="0"/>
            </a:br>
            <a:br>
              <a:rPr lang="en-US" dirty="0"/>
            </a:br>
            <a:r>
              <a:rPr lang="en-US" sz="2000" dirty="0"/>
              <a:t>Katherine M. Bender, Assistant Professor</a:t>
            </a:r>
            <a:br>
              <a:rPr lang="en-US" sz="2000" dirty="0"/>
            </a:br>
            <a:r>
              <a:rPr lang="en-US" sz="2000" dirty="0"/>
              <a:t>Bridgewater State University</a:t>
            </a:r>
            <a:br>
              <a:rPr lang="en-US" sz="2000" dirty="0"/>
            </a:br>
            <a:br>
              <a:rPr lang="en-US" sz="2000" dirty="0"/>
            </a:br>
            <a:r>
              <a:rPr lang="en-US" sz="2000" dirty="0"/>
              <a:t>David Jaffe, Dean of Students</a:t>
            </a:r>
            <a:br>
              <a:rPr lang="en-US" sz="2000" dirty="0"/>
            </a:br>
            <a:r>
              <a:rPr lang="en-US" sz="2000" dirty="0"/>
              <a:t>American University Washington College of Law</a:t>
            </a:r>
            <a:br>
              <a:rPr lang="en-US" sz="2000" dirty="0"/>
            </a:br>
            <a:br>
              <a:rPr lang="en-US" sz="2000" dirty="0"/>
            </a:br>
            <a:r>
              <a:rPr lang="en-US" sz="2000" dirty="0"/>
              <a:t>Jerome M. Organ, Bakken Professor of Law and </a:t>
            </a:r>
            <a:br>
              <a:rPr lang="en-US" sz="2000" dirty="0"/>
            </a:br>
            <a:r>
              <a:rPr lang="en-US" sz="2000" dirty="0"/>
              <a:t>Co-Director of the </a:t>
            </a:r>
            <a:r>
              <a:rPr lang="en-US" sz="2000" dirty="0" err="1"/>
              <a:t>Holloran</a:t>
            </a:r>
            <a:r>
              <a:rPr lang="en-US" sz="2000" dirty="0"/>
              <a:t> Center for Ethical Leadership</a:t>
            </a:r>
            <a:br>
              <a:rPr lang="en-US" sz="2000" dirty="0"/>
            </a:br>
            <a:r>
              <a:rPr lang="en-US" sz="2000" dirty="0"/>
              <a:t>University of St. Thomas School of Law</a:t>
            </a:r>
            <a:br>
              <a:rPr lang="en-US" sz="2000" dirty="0"/>
            </a:br>
            <a:endParaRPr lang="en-US" sz="2000" dirty="0"/>
          </a:p>
        </p:txBody>
      </p:sp>
      <p:sp>
        <p:nvSpPr>
          <p:cNvPr id="5" name="Subtitle 4"/>
          <p:cNvSpPr>
            <a:spLocks noGrp="1"/>
          </p:cNvSpPr>
          <p:nvPr>
            <p:ph type="subTitle" idx="1"/>
          </p:nvPr>
        </p:nvSpPr>
        <p:spPr>
          <a:xfrm>
            <a:off x="1371600" y="5297959"/>
            <a:ext cx="6400800" cy="948729"/>
          </a:xfrm>
        </p:spPr>
        <p:txBody>
          <a:bodyPr>
            <a:normAutofit/>
          </a:bodyPr>
          <a:lstStyle/>
          <a:p>
            <a:r>
              <a:rPr lang="en-US" sz="2000" dirty="0">
                <a:solidFill>
                  <a:schemeClr val="tx1"/>
                </a:solidFill>
              </a:rPr>
              <a:t>Made possible by the financial support of </a:t>
            </a:r>
            <a:r>
              <a:rPr lang="en-US" sz="2000" dirty="0" err="1">
                <a:solidFill>
                  <a:schemeClr val="tx1"/>
                </a:solidFill>
              </a:rPr>
              <a:t>AccessLex</a:t>
            </a:r>
            <a:r>
              <a:rPr lang="en-US" sz="2000" dirty="0">
                <a:solidFill>
                  <a:schemeClr val="tx1"/>
                </a:solidFill>
              </a:rPr>
              <a:t> Institute and the cooperation of roughly 40 law schools</a:t>
            </a:r>
          </a:p>
        </p:txBody>
      </p:sp>
    </p:spTree>
    <p:extLst>
      <p:ext uri="{BB962C8B-B14F-4D97-AF65-F5344CB8AC3E}">
        <p14:creationId xmlns:p14="http://schemas.microsoft.com/office/powerpoint/2010/main" val="24809084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9144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4518B40-FDB5-064D-A613-AF14B98F0330}"/>
              </a:ext>
            </a:extLst>
          </p:cNvPr>
          <p:cNvSpPr>
            <a:spLocks noGrp="1"/>
          </p:cNvSpPr>
          <p:nvPr>
            <p:ph type="title"/>
          </p:nvPr>
        </p:nvSpPr>
        <p:spPr>
          <a:xfrm>
            <a:off x="417399" y="643467"/>
            <a:ext cx="8408193" cy="744836"/>
          </a:xfrm>
        </p:spPr>
        <p:txBody>
          <a:bodyPr vert="horz" lIns="91440" tIns="45720" rIns="91440" bIns="45720" rtlCol="0" anchor="ctr">
            <a:normAutofit/>
          </a:bodyPr>
          <a:lstStyle/>
          <a:p>
            <a:pPr defTabSz="914400">
              <a:lnSpc>
                <a:spcPct val="90000"/>
              </a:lnSpc>
            </a:pPr>
            <a:r>
              <a:rPr lang="en-US" sz="2800" b="1" kern="1200">
                <a:solidFill>
                  <a:schemeClr val="bg1"/>
                </a:solidFill>
                <a:latin typeface="+mj-lt"/>
                <a:ea typeface="+mj-ea"/>
                <a:cs typeface="+mj-cs"/>
              </a:rPr>
              <a:t>Other Suggestions</a:t>
            </a:r>
          </a:p>
        </p:txBody>
      </p:sp>
      <p:graphicFrame>
        <p:nvGraphicFramePr>
          <p:cNvPr id="4" name="Table 3">
            <a:extLst>
              <a:ext uri="{FF2B5EF4-FFF2-40B4-BE49-F238E27FC236}">
                <a16:creationId xmlns:a16="http://schemas.microsoft.com/office/drawing/2014/main" id="{A69A3658-5EBE-0F42-B519-42A4073421F1}"/>
              </a:ext>
            </a:extLst>
          </p:cNvPr>
          <p:cNvGraphicFramePr>
            <a:graphicFrameLocks noGrp="1"/>
          </p:cNvGraphicFramePr>
          <p:nvPr>
            <p:extLst>
              <p:ext uri="{D42A27DB-BD31-4B8C-83A1-F6EECF244321}">
                <p14:modId xmlns:p14="http://schemas.microsoft.com/office/powerpoint/2010/main" val="2676265291"/>
              </p:ext>
            </p:extLst>
          </p:nvPr>
        </p:nvGraphicFramePr>
        <p:xfrm>
          <a:off x="452284" y="1877411"/>
          <a:ext cx="8524567" cy="4828191"/>
        </p:xfrm>
        <a:graphic>
          <a:graphicData uri="http://schemas.openxmlformats.org/drawingml/2006/table">
            <a:tbl>
              <a:tblPr firstRow="1" bandRow="1">
                <a:tableStyleId>{3C2FFA5D-87B4-456A-9821-1D502468CF0F}</a:tableStyleId>
              </a:tblPr>
              <a:tblGrid>
                <a:gridCol w="3092200">
                  <a:extLst>
                    <a:ext uri="{9D8B030D-6E8A-4147-A177-3AD203B41FA5}">
                      <a16:colId xmlns:a16="http://schemas.microsoft.com/office/drawing/2014/main" val="3696676167"/>
                    </a:ext>
                  </a:extLst>
                </a:gridCol>
                <a:gridCol w="3085465">
                  <a:extLst>
                    <a:ext uri="{9D8B030D-6E8A-4147-A177-3AD203B41FA5}">
                      <a16:colId xmlns:a16="http://schemas.microsoft.com/office/drawing/2014/main" val="1125846701"/>
                    </a:ext>
                  </a:extLst>
                </a:gridCol>
                <a:gridCol w="2346902">
                  <a:extLst>
                    <a:ext uri="{9D8B030D-6E8A-4147-A177-3AD203B41FA5}">
                      <a16:colId xmlns:a16="http://schemas.microsoft.com/office/drawing/2014/main" val="2426119665"/>
                    </a:ext>
                  </a:extLst>
                </a:gridCol>
              </a:tblGrid>
              <a:tr h="640501">
                <a:tc>
                  <a:txBody>
                    <a:bodyPr/>
                    <a:lstStyle/>
                    <a:p>
                      <a:pPr algn="ctr" rtl="0" fontAlgn="t">
                        <a:spcBef>
                          <a:spcPts val="0"/>
                        </a:spcBef>
                        <a:spcAft>
                          <a:spcPts val="0"/>
                        </a:spcAft>
                      </a:pPr>
                      <a:r>
                        <a:rPr lang="en-US" sz="1600" b="1" u="none" strike="noStrike" dirty="0">
                          <a:solidFill>
                            <a:srgbClr val="000000"/>
                          </a:solidFill>
                          <a:effectLst/>
                        </a:rPr>
                        <a:t>Academic</a:t>
                      </a:r>
                      <a:endParaRPr lang="en-US" sz="1600" dirty="0">
                        <a:effectLst/>
                      </a:endParaRPr>
                    </a:p>
                    <a:p>
                      <a:pPr algn="ctr" rtl="0" fontAlgn="t">
                        <a:spcBef>
                          <a:spcPts val="0"/>
                        </a:spcBef>
                        <a:spcAft>
                          <a:spcPts val="0"/>
                        </a:spcAft>
                      </a:pPr>
                      <a:r>
                        <a:rPr lang="en-US" sz="1600" b="1" u="none" strike="noStrike" dirty="0">
                          <a:solidFill>
                            <a:srgbClr val="000000"/>
                          </a:solidFill>
                          <a:effectLst/>
                        </a:rPr>
                        <a:t>Schedule</a:t>
                      </a:r>
                      <a:endParaRPr lang="en-US" sz="1600" dirty="0">
                        <a:effectLst/>
                      </a:endParaRPr>
                    </a:p>
                  </a:txBody>
                  <a:tcPr marL="12143" marR="12143" marT="12143" marB="12143"/>
                </a:tc>
                <a:tc>
                  <a:txBody>
                    <a:bodyPr/>
                    <a:lstStyle/>
                    <a:p>
                      <a:pPr algn="ctr" rtl="0" fontAlgn="t">
                        <a:spcBef>
                          <a:spcPts val="0"/>
                        </a:spcBef>
                        <a:spcAft>
                          <a:spcPts val="0"/>
                        </a:spcAft>
                      </a:pPr>
                      <a:r>
                        <a:rPr lang="en-US" sz="1600" b="1" u="none" strike="noStrike" dirty="0">
                          <a:solidFill>
                            <a:srgbClr val="000000"/>
                          </a:solidFill>
                          <a:effectLst/>
                        </a:rPr>
                        <a:t>Academic</a:t>
                      </a:r>
                      <a:endParaRPr lang="en-US" sz="1600" dirty="0">
                        <a:effectLst/>
                      </a:endParaRPr>
                    </a:p>
                    <a:p>
                      <a:pPr algn="ctr" rtl="0" fontAlgn="t">
                        <a:spcBef>
                          <a:spcPts val="0"/>
                        </a:spcBef>
                        <a:spcAft>
                          <a:spcPts val="0"/>
                        </a:spcAft>
                      </a:pPr>
                      <a:r>
                        <a:rPr lang="en-US" sz="1600" b="1" u="none" strike="noStrike" dirty="0">
                          <a:solidFill>
                            <a:srgbClr val="000000"/>
                          </a:solidFill>
                          <a:effectLst/>
                        </a:rPr>
                        <a:t>Support</a:t>
                      </a:r>
                      <a:endParaRPr lang="en-US" sz="1600" dirty="0">
                        <a:effectLst/>
                      </a:endParaRPr>
                    </a:p>
                  </a:txBody>
                  <a:tcPr marL="12143" marR="12143" marT="12143" marB="12143"/>
                </a:tc>
                <a:tc>
                  <a:txBody>
                    <a:bodyPr/>
                    <a:lstStyle/>
                    <a:p>
                      <a:pPr algn="ctr" rtl="0" fontAlgn="t">
                        <a:spcBef>
                          <a:spcPts val="0"/>
                        </a:spcBef>
                        <a:spcAft>
                          <a:spcPts val="0"/>
                        </a:spcAft>
                      </a:pPr>
                      <a:r>
                        <a:rPr lang="en-US" sz="1600" b="1" u="none" strike="noStrike" dirty="0">
                          <a:solidFill>
                            <a:srgbClr val="000000"/>
                          </a:solidFill>
                          <a:effectLst/>
                        </a:rPr>
                        <a:t>Beyond law school</a:t>
                      </a:r>
                      <a:endParaRPr lang="en-US" sz="1600" dirty="0">
                        <a:effectLst/>
                      </a:endParaRPr>
                    </a:p>
                  </a:txBody>
                  <a:tcPr marL="12143" marR="12143" marT="12143" marB="12143"/>
                </a:tc>
                <a:extLst>
                  <a:ext uri="{0D108BD9-81ED-4DB2-BD59-A6C34878D82A}">
                    <a16:rowId xmlns:a16="http://schemas.microsoft.com/office/drawing/2014/main" val="2623081664"/>
                  </a:ext>
                </a:extLst>
              </a:tr>
              <a:tr h="344684">
                <a:tc>
                  <a:txBody>
                    <a:bodyPr/>
                    <a:lstStyle/>
                    <a:p>
                      <a:pPr algn="ctr" rtl="0" fontAlgn="t">
                        <a:spcBef>
                          <a:spcPts val="0"/>
                        </a:spcBef>
                        <a:spcAft>
                          <a:spcPts val="0"/>
                        </a:spcAft>
                      </a:pPr>
                      <a:r>
                        <a:rPr lang="en-US" sz="1600" b="0" u="none" strike="noStrike" dirty="0">
                          <a:solidFill>
                            <a:srgbClr val="000000"/>
                          </a:solidFill>
                          <a:effectLst/>
                        </a:rPr>
                        <a:t>Spring break</a:t>
                      </a:r>
                      <a:endParaRPr lang="en-US" sz="1600" dirty="0">
                        <a:effectLst/>
                      </a:endParaRPr>
                    </a:p>
                  </a:txBody>
                  <a:tcPr marL="12143" marR="12143" marT="12143" marB="12143"/>
                </a:tc>
                <a:tc>
                  <a:txBody>
                    <a:bodyPr/>
                    <a:lstStyle/>
                    <a:p>
                      <a:pPr algn="ctr" rtl="0" fontAlgn="t">
                        <a:spcBef>
                          <a:spcPts val="0"/>
                        </a:spcBef>
                        <a:spcAft>
                          <a:spcPts val="0"/>
                        </a:spcAft>
                      </a:pPr>
                      <a:r>
                        <a:rPr lang="en-US" sz="1600" b="0" u="none" strike="noStrike" dirty="0">
                          <a:solidFill>
                            <a:srgbClr val="000000"/>
                          </a:solidFill>
                          <a:effectLst/>
                        </a:rPr>
                        <a:t>No curve</a:t>
                      </a:r>
                      <a:endParaRPr lang="en-US" sz="1600" dirty="0">
                        <a:effectLst/>
                      </a:endParaRPr>
                    </a:p>
                  </a:txBody>
                  <a:tcPr marL="12143" marR="12143" marT="12143" marB="12143"/>
                </a:tc>
                <a:tc>
                  <a:txBody>
                    <a:bodyPr/>
                    <a:lstStyle/>
                    <a:p>
                      <a:pPr marL="0" marR="0" lvl="0" indent="0" algn="ctr" defTabSz="457200" rtl="0" eaLnBrk="1" fontAlgn="t" latinLnBrk="0" hangingPunct="1">
                        <a:lnSpc>
                          <a:spcPct val="100000"/>
                        </a:lnSpc>
                        <a:spcBef>
                          <a:spcPts val="0"/>
                        </a:spcBef>
                        <a:spcAft>
                          <a:spcPts val="0"/>
                        </a:spcAft>
                        <a:buClrTx/>
                        <a:buSzTx/>
                        <a:buFontTx/>
                        <a:buNone/>
                        <a:tabLst/>
                        <a:defRPr/>
                      </a:pPr>
                      <a:r>
                        <a:rPr lang="en-US" sz="1600" b="0" u="none" strike="noStrike" dirty="0">
                          <a:solidFill>
                            <a:srgbClr val="000000"/>
                          </a:solidFill>
                          <a:effectLst/>
                        </a:rPr>
                        <a:t>Career services</a:t>
                      </a:r>
                      <a:endParaRPr lang="en-US" sz="1600" dirty="0">
                        <a:effectLst/>
                      </a:endParaRPr>
                    </a:p>
                  </a:txBody>
                  <a:tcPr marL="12143" marR="12143" marT="12143" marB="12143"/>
                </a:tc>
                <a:extLst>
                  <a:ext uri="{0D108BD9-81ED-4DB2-BD59-A6C34878D82A}">
                    <a16:rowId xmlns:a16="http://schemas.microsoft.com/office/drawing/2014/main" val="2481719457"/>
                  </a:ext>
                </a:extLst>
              </a:tr>
              <a:tr h="640501">
                <a:tc>
                  <a:txBody>
                    <a:bodyPr/>
                    <a:lstStyle/>
                    <a:p>
                      <a:pPr algn="ctr" rtl="0" fontAlgn="t">
                        <a:spcBef>
                          <a:spcPts val="0"/>
                        </a:spcBef>
                        <a:spcAft>
                          <a:spcPts val="0"/>
                        </a:spcAft>
                      </a:pPr>
                      <a:r>
                        <a:rPr lang="en-US" sz="1600" b="0" u="none" strike="noStrike" dirty="0">
                          <a:solidFill>
                            <a:srgbClr val="000000"/>
                          </a:solidFill>
                          <a:effectLst/>
                        </a:rPr>
                        <a:t>Reading Days</a:t>
                      </a:r>
                      <a:endParaRPr lang="en-US" sz="1600" dirty="0">
                        <a:effectLst/>
                      </a:endParaRPr>
                    </a:p>
                  </a:txBody>
                  <a:tcPr marL="12143" marR="12143" marT="12143" marB="12143"/>
                </a:tc>
                <a:tc>
                  <a:txBody>
                    <a:bodyPr/>
                    <a:lstStyle/>
                    <a:p>
                      <a:pPr algn="ctr" rtl="0" fontAlgn="t">
                        <a:spcBef>
                          <a:spcPts val="0"/>
                        </a:spcBef>
                        <a:spcAft>
                          <a:spcPts val="0"/>
                        </a:spcAft>
                      </a:pPr>
                      <a:r>
                        <a:rPr lang="en-US" sz="1600" b="0" u="none" strike="noStrike" dirty="0">
                          <a:solidFill>
                            <a:srgbClr val="000000"/>
                          </a:solidFill>
                          <a:effectLst/>
                        </a:rPr>
                        <a:t>Ditch cold calling/No more Socratic method</a:t>
                      </a:r>
                      <a:endParaRPr lang="en-US" sz="1600" dirty="0">
                        <a:effectLst/>
                      </a:endParaRPr>
                    </a:p>
                  </a:txBody>
                  <a:tcPr marL="12143" marR="12143" marT="12143" marB="12143"/>
                </a:tc>
                <a:tc>
                  <a:txBody>
                    <a:bodyPr/>
                    <a:lstStyle/>
                    <a:p>
                      <a:pPr algn="ctr" rtl="0" fontAlgn="t">
                        <a:spcBef>
                          <a:spcPts val="0"/>
                        </a:spcBef>
                        <a:spcAft>
                          <a:spcPts val="0"/>
                        </a:spcAft>
                      </a:pPr>
                      <a:r>
                        <a:rPr lang="en-US" sz="1600" b="0" u="none" strike="noStrike" dirty="0">
                          <a:solidFill>
                            <a:srgbClr val="000000"/>
                          </a:solidFill>
                          <a:effectLst/>
                        </a:rPr>
                        <a:t>Bar exam</a:t>
                      </a:r>
                      <a:endParaRPr lang="en-US" sz="1600" dirty="0">
                        <a:effectLst/>
                      </a:endParaRPr>
                    </a:p>
                  </a:txBody>
                  <a:tcPr marL="12143" marR="12143" marT="12143" marB="12143"/>
                </a:tc>
                <a:extLst>
                  <a:ext uri="{0D108BD9-81ED-4DB2-BD59-A6C34878D82A}">
                    <a16:rowId xmlns:a16="http://schemas.microsoft.com/office/drawing/2014/main" val="1869823212"/>
                  </a:ext>
                </a:extLst>
              </a:tr>
              <a:tr h="640501">
                <a:tc>
                  <a:txBody>
                    <a:bodyPr/>
                    <a:lstStyle/>
                    <a:p>
                      <a:pPr algn="ctr" rtl="0" fontAlgn="t">
                        <a:spcBef>
                          <a:spcPts val="0"/>
                        </a:spcBef>
                        <a:spcAft>
                          <a:spcPts val="0"/>
                        </a:spcAft>
                      </a:pPr>
                      <a:r>
                        <a:rPr lang="en-US" sz="1600" b="0" u="none" strike="noStrike" dirty="0">
                          <a:solidFill>
                            <a:srgbClr val="000000"/>
                          </a:solidFill>
                          <a:effectLst/>
                        </a:rPr>
                        <a:t>No more than 3 classes a day</a:t>
                      </a:r>
                      <a:br>
                        <a:rPr lang="en-US" sz="1600" dirty="0">
                          <a:effectLst/>
                        </a:rPr>
                      </a:br>
                      <a:endParaRPr lang="en-US" sz="1600" dirty="0">
                        <a:effectLst/>
                      </a:endParaRPr>
                    </a:p>
                  </a:txBody>
                  <a:tcPr marL="12143" marR="12143" marT="12143" marB="12143"/>
                </a:tc>
                <a:tc>
                  <a:txBody>
                    <a:bodyPr/>
                    <a:lstStyle/>
                    <a:p>
                      <a:pPr algn="ctr" rtl="0" fontAlgn="t">
                        <a:spcBef>
                          <a:spcPts val="0"/>
                        </a:spcBef>
                        <a:spcAft>
                          <a:spcPts val="0"/>
                        </a:spcAft>
                      </a:pPr>
                      <a:r>
                        <a:rPr lang="en-US" sz="1600" b="0" u="none" strike="noStrike" dirty="0">
                          <a:solidFill>
                            <a:srgbClr val="000000"/>
                          </a:solidFill>
                          <a:effectLst/>
                        </a:rPr>
                        <a:t>Flexibility post pandemic</a:t>
                      </a:r>
                      <a:endParaRPr lang="en-US" sz="1600" dirty="0">
                        <a:effectLst/>
                      </a:endParaRPr>
                    </a:p>
                  </a:txBody>
                  <a:tcPr marL="12143" marR="12143" marT="12143" marB="12143"/>
                </a:tc>
                <a:tc>
                  <a:txBody>
                    <a:bodyPr/>
                    <a:lstStyle/>
                    <a:p>
                      <a:pPr algn="ctr" rtl="0" fontAlgn="t">
                        <a:spcBef>
                          <a:spcPts val="0"/>
                        </a:spcBef>
                        <a:spcAft>
                          <a:spcPts val="0"/>
                        </a:spcAft>
                      </a:pPr>
                      <a:r>
                        <a:rPr lang="en-US" sz="1600" b="0" u="none" strike="noStrike" dirty="0">
                          <a:solidFill>
                            <a:srgbClr val="000000"/>
                          </a:solidFill>
                          <a:effectLst/>
                        </a:rPr>
                        <a:t>“Real life” lawyering</a:t>
                      </a:r>
                      <a:endParaRPr lang="en-US" sz="1600" dirty="0">
                        <a:effectLst/>
                      </a:endParaRPr>
                    </a:p>
                  </a:txBody>
                  <a:tcPr marL="12143" marR="12143" marT="12143" marB="12143"/>
                </a:tc>
                <a:extLst>
                  <a:ext uri="{0D108BD9-81ED-4DB2-BD59-A6C34878D82A}">
                    <a16:rowId xmlns:a16="http://schemas.microsoft.com/office/drawing/2014/main" val="852936239"/>
                  </a:ext>
                </a:extLst>
              </a:tr>
              <a:tr h="640501">
                <a:tc>
                  <a:txBody>
                    <a:bodyPr/>
                    <a:lstStyle/>
                    <a:p>
                      <a:pPr algn="ctr" rtl="0" fontAlgn="t">
                        <a:spcBef>
                          <a:spcPts val="0"/>
                        </a:spcBef>
                        <a:spcAft>
                          <a:spcPts val="0"/>
                        </a:spcAft>
                      </a:pPr>
                      <a:r>
                        <a:rPr lang="en-US" sz="1600" b="0" u="none" strike="noStrike" dirty="0">
                          <a:solidFill>
                            <a:srgbClr val="000000"/>
                          </a:solidFill>
                          <a:effectLst/>
                        </a:rPr>
                        <a:t>No exams week after Thanksgiving</a:t>
                      </a:r>
                      <a:endParaRPr lang="en-US" sz="1600" dirty="0">
                        <a:effectLst/>
                      </a:endParaRPr>
                    </a:p>
                  </a:txBody>
                  <a:tcPr marL="12143" marR="12143" marT="12143" marB="12143"/>
                </a:tc>
                <a:tc>
                  <a:txBody>
                    <a:bodyPr/>
                    <a:lstStyle/>
                    <a:p>
                      <a:pPr algn="ctr" rtl="0" fontAlgn="t">
                        <a:spcBef>
                          <a:spcPts val="0"/>
                        </a:spcBef>
                        <a:spcAft>
                          <a:spcPts val="0"/>
                        </a:spcAft>
                      </a:pPr>
                      <a:r>
                        <a:rPr lang="en-US" sz="1600" b="0" u="none" strike="noStrike" dirty="0">
                          <a:solidFill>
                            <a:srgbClr val="000000"/>
                          </a:solidFill>
                          <a:effectLst/>
                        </a:rPr>
                        <a:t>Leniency on absences/ABA</a:t>
                      </a:r>
                      <a:endParaRPr lang="en-US" sz="1600" dirty="0">
                        <a:effectLst/>
                      </a:endParaRPr>
                    </a:p>
                  </a:txBody>
                  <a:tcPr marL="12143" marR="12143" marT="12143" marB="12143"/>
                </a:tc>
                <a:tc>
                  <a:txBody>
                    <a:bodyPr/>
                    <a:lstStyle/>
                    <a:p>
                      <a:pPr marL="0" marR="0" lvl="0" indent="0" algn="ctr" defTabSz="457200" rtl="0" eaLnBrk="1" fontAlgn="t" latinLnBrk="0" hangingPunct="1">
                        <a:lnSpc>
                          <a:spcPct val="100000"/>
                        </a:lnSpc>
                        <a:spcBef>
                          <a:spcPts val="0"/>
                        </a:spcBef>
                        <a:spcAft>
                          <a:spcPts val="0"/>
                        </a:spcAft>
                        <a:buClrTx/>
                        <a:buSzTx/>
                        <a:buFontTx/>
                        <a:buNone/>
                        <a:tabLst/>
                        <a:defRPr/>
                      </a:pPr>
                      <a:r>
                        <a:rPr lang="en-US" sz="1600" b="0" u="none" strike="noStrike" dirty="0">
                          <a:solidFill>
                            <a:srgbClr val="000000"/>
                          </a:solidFill>
                          <a:effectLst/>
                        </a:rPr>
                        <a:t>Mentors</a:t>
                      </a:r>
                      <a:endParaRPr lang="en-US" sz="1600" dirty="0">
                        <a:effectLst/>
                      </a:endParaRPr>
                    </a:p>
                    <a:p>
                      <a:pPr rtl="0" fontAlgn="t">
                        <a:spcBef>
                          <a:spcPts val="0"/>
                        </a:spcBef>
                        <a:spcAft>
                          <a:spcPts val="0"/>
                        </a:spcAft>
                      </a:pPr>
                      <a:endParaRPr lang="en-US" sz="1600" dirty="0">
                        <a:effectLst/>
                      </a:endParaRPr>
                    </a:p>
                  </a:txBody>
                  <a:tcPr marL="12143" marR="12143" marT="12143" marB="12143"/>
                </a:tc>
                <a:extLst>
                  <a:ext uri="{0D108BD9-81ED-4DB2-BD59-A6C34878D82A}">
                    <a16:rowId xmlns:a16="http://schemas.microsoft.com/office/drawing/2014/main" val="3795461044"/>
                  </a:ext>
                </a:extLst>
              </a:tr>
              <a:tr h="640501">
                <a:tc>
                  <a:txBody>
                    <a:bodyPr/>
                    <a:lstStyle/>
                    <a:p>
                      <a:pPr algn="ctr" rtl="0" fontAlgn="t">
                        <a:spcBef>
                          <a:spcPts val="0"/>
                        </a:spcBef>
                        <a:spcAft>
                          <a:spcPts val="0"/>
                        </a:spcAft>
                      </a:pPr>
                      <a:r>
                        <a:rPr lang="en-US" sz="1600" b="0" u="none" strike="noStrike" dirty="0">
                          <a:solidFill>
                            <a:srgbClr val="000000"/>
                          </a:solidFill>
                          <a:effectLst/>
                        </a:rPr>
                        <a:t>Flexible deadline</a:t>
                      </a:r>
                      <a:endParaRPr lang="en-US" sz="1600" dirty="0">
                        <a:effectLst/>
                      </a:endParaRPr>
                    </a:p>
                  </a:txBody>
                  <a:tcPr marL="12143" marR="12143" marT="12143" marB="12143"/>
                </a:tc>
                <a:tc>
                  <a:txBody>
                    <a:bodyPr/>
                    <a:lstStyle/>
                    <a:p>
                      <a:pPr algn="ctr" rtl="0" fontAlgn="t">
                        <a:spcBef>
                          <a:spcPts val="0"/>
                        </a:spcBef>
                        <a:spcAft>
                          <a:spcPts val="0"/>
                        </a:spcAft>
                      </a:pPr>
                      <a:r>
                        <a:rPr lang="en-US" sz="1600" dirty="0">
                          <a:effectLst/>
                        </a:rPr>
                        <a:t>Transparency re: grades/share how students are doing</a:t>
                      </a:r>
                    </a:p>
                  </a:txBody>
                  <a:tcPr marL="12143" marR="12143" marT="12143" marB="12143"/>
                </a:tc>
                <a:tc>
                  <a:txBody>
                    <a:bodyPr/>
                    <a:lstStyle/>
                    <a:p>
                      <a:pPr algn="ctr" rtl="0" fontAlgn="t">
                        <a:spcBef>
                          <a:spcPts val="0"/>
                        </a:spcBef>
                        <a:spcAft>
                          <a:spcPts val="0"/>
                        </a:spcAft>
                      </a:pPr>
                      <a:r>
                        <a:rPr lang="en-US" sz="1600" b="0" u="none" strike="noStrike" dirty="0">
                          <a:solidFill>
                            <a:srgbClr val="000000"/>
                          </a:solidFill>
                          <a:effectLst/>
                        </a:rPr>
                        <a:t>Pro bono options</a:t>
                      </a:r>
                      <a:endParaRPr lang="en-US" sz="1600" dirty="0">
                        <a:effectLst/>
                      </a:endParaRPr>
                    </a:p>
                  </a:txBody>
                  <a:tcPr marL="12143" marR="12143" marT="12143" marB="12143"/>
                </a:tc>
                <a:extLst>
                  <a:ext uri="{0D108BD9-81ED-4DB2-BD59-A6C34878D82A}">
                    <a16:rowId xmlns:a16="http://schemas.microsoft.com/office/drawing/2014/main" val="2362738968"/>
                  </a:ext>
                </a:extLst>
              </a:tr>
              <a:tr h="640501">
                <a:tc>
                  <a:txBody>
                    <a:bodyPr/>
                    <a:lstStyle/>
                    <a:p>
                      <a:pPr algn="ctr" rtl="0" fontAlgn="t">
                        <a:spcBef>
                          <a:spcPts val="0"/>
                        </a:spcBef>
                        <a:spcAft>
                          <a:spcPts val="0"/>
                        </a:spcAft>
                      </a:pPr>
                      <a:r>
                        <a:rPr lang="en-US" sz="1600" b="0" u="none" strike="noStrike" dirty="0">
                          <a:solidFill>
                            <a:srgbClr val="000000"/>
                          </a:solidFill>
                          <a:effectLst/>
                        </a:rPr>
                        <a:t>Consider students who are parents- maternity leave</a:t>
                      </a:r>
                      <a:endParaRPr lang="en-US" sz="1600" dirty="0">
                        <a:effectLst/>
                      </a:endParaRPr>
                    </a:p>
                  </a:txBody>
                  <a:tcPr marL="12143" marR="12143" marT="12143" marB="12143"/>
                </a:tc>
                <a:tc>
                  <a:txBody>
                    <a:bodyPr/>
                    <a:lstStyle/>
                    <a:p>
                      <a:pPr algn="ctr" rtl="0" fontAlgn="t">
                        <a:spcBef>
                          <a:spcPts val="0"/>
                        </a:spcBef>
                        <a:spcAft>
                          <a:spcPts val="0"/>
                        </a:spcAft>
                      </a:pPr>
                      <a:r>
                        <a:rPr lang="en-US" sz="1600" b="0" u="none" strike="noStrike" dirty="0">
                          <a:solidFill>
                            <a:srgbClr val="000000"/>
                          </a:solidFill>
                          <a:effectLst/>
                        </a:rPr>
                        <a:t>More experiential classes</a:t>
                      </a:r>
                      <a:endParaRPr lang="en-US" sz="1600" dirty="0">
                        <a:effectLst/>
                      </a:endParaRPr>
                    </a:p>
                  </a:txBody>
                  <a:tcPr marL="12143" marR="12143" marT="12143" marB="12143"/>
                </a:tc>
                <a:tc>
                  <a:txBody>
                    <a:bodyPr/>
                    <a:lstStyle/>
                    <a:p>
                      <a:pPr rtl="0" fontAlgn="t">
                        <a:spcBef>
                          <a:spcPts val="0"/>
                        </a:spcBef>
                        <a:spcAft>
                          <a:spcPts val="0"/>
                        </a:spcAft>
                      </a:pPr>
                      <a:endParaRPr lang="en-US" sz="1600" dirty="0">
                        <a:effectLst/>
                      </a:endParaRPr>
                    </a:p>
                  </a:txBody>
                  <a:tcPr marL="12143" marR="12143" marT="12143" marB="12143"/>
                </a:tc>
                <a:extLst>
                  <a:ext uri="{0D108BD9-81ED-4DB2-BD59-A6C34878D82A}">
                    <a16:rowId xmlns:a16="http://schemas.microsoft.com/office/drawing/2014/main" val="689535186"/>
                  </a:ext>
                </a:extLst>
              </a:tr>
              <a:tr h="640501">
                <a:tc>
                  <a:txBody>
                    <a:bodyPr/>
                    <a:lstStyle/>
                    <a:p>
                      <a:pPr fontAlgn="t"/>
                      <a:br>
                        <a:rPr lang="en-US" sz="1600" dirty="0">
                          <a:effectLst/>
                        </a:rPr>
                      </a:br>
                      <a:endParaRPr lang="en-US" sz="1600" dirty="0">
                        <a:effectLst/>
                      </a:endParaRPr>
                    </a:p>
                  </a:txBody>
                  <a:tcPr marL="12143" marR="12143" marT="12143" marB="12143"/>
                </a:tc>
                <a:tc>
                  <a:txBody>
                    <a:bodyPr/>
                    <a:lstStyle/>
                    <a:p>
                      <a:pPr algn="ctr" fontAlgn="t"/>
                      <a:r>
                        <a:rPr lang="en-US" sz="1600" dirty="0">
                          <a:effectLst/>
                        </a:rPr>
                        <a:t>Scholarships</a:t>
                      </a:r>
                    </a:p>
                  </a:txBody>
                  <a:tcPr marL="12143" marR="12143" marT="12143" marB="12143"/>
                </a:tc>
                <a:tc>
                  <a:txBody>
                    <a:bodyPr/>
                    <a:lstStyle/>
                    <a:p>
                      <a:pPr fontAlgn="t"/>
                      <a:br>
                        <a:rPr lang="en-US" sz="1600" dirty="0">
                          <a:effectLst/>
                        </a:rPr>
                      </a:br>
                      <a:endParaRPr lang="en-US" sz="1600" dirty="0">
                        <a:effectLst/>
                      </a:endParaRPr>
                    </a:p>
                  </a:txBody>
                  <a:tcPr marL="12143" marR="12143" marT="12143" marB="12143"/>
                </a:tc>
                <a:extLst>
                  <a:ext uri="{0D108BD9-81ED-4DB2-BD59-A6C34878D82A}">
                    <a16:rowId xmlns:a16="http://schemas.microsoft.com/office/drawing/2014/main" val="2067285452"/>
                  </a:ext>
                </a:extLst>
              </a:tr>
            </a:tbl>
          </a:graphicData>
        </a:graphic>
      </p:graphicFrame>
    </p:spTree>
    <p:extLst>
      <p:ext uri="{BB962C8B-B14F-4D97-AF65-F5344CB8AC3E}">
        <p14:creationId xmlns:p14="http://schemas.microsoft.com/office/powerpoint/2010/main" val="3938956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highlight>
                  <a:srgbClr val="00FF00"/>
                </a:highlight>
              </a:rPr>
              <a:t>New Set of Questions on Trauma</a:t>
            </a:r>
          </a:p>
        </p:txBody>
      </p:sp>
      <p:sp>
        <p:nvSpPr>
          <p:cNvPr id="3" name="Content Placeholder 2"/>
          <p:cNvSpPr>
            <a:spLocks noGrp="1"/>
          </p:cNvSpPr>
          <p:nvPr>
            <p:ph sz="quarter" idx="4294967295"/>
          </p:nvPr>
        </p:nvSpPr>
        <p:spPr>
          <a:xfrm>
            <a:off x="1017142" y="1756880"/>
            <a:ext cx="7243280" cy="4746661"/>
          </a:xfrm>
          <a:prstGeom prst="rect">
            <a:avLst/>
          </a:prstGeom>
        </p:spPr>
        <p:txBody>
          <a:bodyPr>
            <a:normAutofit/>
          </a:bodyPr>
          <a:lstStyle/>
          <a:p>
            <a:r>
              <a:rPr lang="en-US" dirty="0"/>
              <a:t>We asked respondents about thirteen categories of traumatic experiences, along with vicarious trauma and “other” trauma. </a:t>
            </a:r>
          </a:p>
          <a:p>
            <a:r>
              <a:rPr lang="en-US" dirty="0"/>
              <a:t>This is first-time data – the first time anyone has gathered data that describes the traumatic experiences of law students and whether those were prior to or after starting law school.</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580457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BD42E-51A6-4589-B17A-BC5F715115E5}"/>
              </a:ext>
            </a:extLst>
          </p:cNvPr>
          <p:cNvSpPr>
            <a:spLocks noGrp="1"/>
          </p:cNvSpPr>
          <p:nvPr>
            <p:ph type="title"/>
          </p:nvPr>
        </p:nvSpPr>
        <p:spPr/>
        <p:txBody>
          <a:bodyPr>
            <a:normAutofit fontScale="90000"/>
          </a:bodyPr>
          <a:lstStyle/>
          <a:p>
            <a:r>
              <a:rPr lang="en-US" dirty="0"/>
              <a:t>Percentage of Respondents with Some Traumatic Experience</a:t>
            </a:r>
          </a:p>
        </p:txBody>
      </p:sp>
      <p:graphicFrame>
        <p:nvGraphicFramePr>
          <p:cNvPr id="7" name="Content Placeholder 6">
            <a:extLst>
              <a:ext uri="{FF2B5EF4-FFF2-40B4-BE49-F238E27FC236}">
                <a16:creationId xmlns:a16="http://schemas.microsoft.com/office/drawing/2014/main" id="{FACF7BE7-CD85-4D8C-AF6A-EF05EAB95BC6}"/>
              </a:ext>
            </a:extLst>
          </p:cNvPr>
          <p:cNvGraphicFramePr>
            <a:graphicFrameLocks noGrp="1"/>
          </p:cNvGraphicFramePr>
          <p:nvPr>
            <p:ph sz="half" idx="1"/>
            <p:extLst>
              <p:ext uri="{D42A27DB-BD31-4B8C-83A1-F6EECF244321}">
                <p14:modId xmlns:p14="http://schemas.microsoft.com/office/powerpoint/2010/main" val="374252663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447330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B2DD6-D38F-4892-B45E-9923013F9ABD}"/>
              </a:ext>
            </a:extLst>
          </p:cNvPr>
          <p:cNvSpPr>
            <a:spLocks noGrp="1"/>
          </p:cNvSpPr>
          <p:nvPr>
            <p:ph type="title"/>
          </p:nvPr>
        </p:nvSpPr>
        <p:spPr/>
        <p:txBody>
          <a:bodyPr/>
          <a:lstStyle/>
          <a:p>
            <a:r>
              <a:rPr lang="en-US" dirty="0"/>
              <a:t>Experience of Trauma</a:t>
            </a:r>
          </a:p>
        </p:txBody>
      </p:sp>
      <p:sp>
        <p:nvSpPr>
          <p:cNvPr id="3" name="Text Placeholder 2">
            <a:extLst>
              <a:ext uri="{FF2B5EF4-FFF2-40B4-BE49-F238E27FC236}">
                <a16:creationId xmlns:a16="http://schemas.microsoft.com/office/drawing/2014/main" id="{62D0A65C-C16F-45A6-A739-431CE45DF69C}"/>
              </a:ext>
            </a:extLst>
          </p:cNvPr>
          <p:cNvSpPr>
            <a:spLocks noGrp="1"/>
          </p:cNvSpPr>
          <p:nvPr>
            <p:ph type="body" idx="1"/>
          </p:nvPr>
        </p:nvSpPr>
        <p:spPr/>
        <p:txBody>
          <a:bodyPr>
            <a:normAutofit/>
          </a:bodyPr>
          <a:lstStyle/>
          <a:p>
            <a:pPr lvl="1"/>
            <a:r>
              <a:rPr lang="en-US" dirty="0"/>
              <a:t>Over half of respondents to a question about trauma have indicated an unwanted or uncomfortable sexual experience</a:t>
            </a:r>
          </a:p>
          <a:p>
            <a:pPr lvl="1"/>
            <a:r>
              <a:rPr lang="en-US" dirty="0"/>
              <a:t>More than one quarter indicated that they had experienced sustained emotional or psychological abuse as a child </a:t>
            </a:r>
          </a:p>
          <a:p>
            <a:pPr lvl="1"/>
            <a:r>
              <a:rPr lang="en-US" dirty="0"/>
              <a:t>A slightly larger percentage indicated that they had experienced sustained emotional or psychological abuse as an adult.</a:t>
            </a:r>
          </a:p>
        </p:txBody>
      </p:sp>
    </p:spTree>
    <p:extLst>
      <p:ext uri="{BB962C8B-B14F-4D97-AF65-F5344CB8AC3E}">
        <p14:creationId xmlns:p14="http://schemas.microsoft.com/office/powerpoint/2010/main" val="2077419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B2DD6-D38F-4892-B45E-9923013F9ABD}"/>
              </a:ext>
            </a:extLst>
          </p:cNvPr>
          <p:cNvSpPr>
            <a:spLocks noGrp="1"/>
          </p:cNvSpPr>
          <p:nvPr>
            <p:ph type="title"/>
          </p:nvPr>
        </p:nvSpPr>
        <p:spPr>
          <a:xfrm>
            <a:off x="457200" y="82194"/>
            <a:ext cx="8229600" cy="1047964"/>
          </a:xfrm>
        </p:spPr>
        <p:txBody>
          <a:bodyPr/>
          <a:lstStyle/>
          <a:p>
            <a:r>
              <a:rPr lang="en-US" dirty="0"/>
              <a:t>Experience of Trauma</a:t>
            </a:r>
          </a:p>
        </p:txBody>
      </p:sp>
      <p:sp>
        <p:nvSpPr>
          <p:cNvPr id="3" name="Text Placeholder 2">
            <a:extLst>
              <a:ext uri="{FF2B5EF4-FFF2-40B4-BE49-F238E27FC236}">
                <a16:creationId xmlns:a16="http://schemas.microsoft.com/office/drawing/2014/main" id="{62D0A65C-C16F-45A6-A739-431CE45DF69C}"/>
              </a:ext>
            </a:extLst>
          </p:cNvPr>
          <p:cNvSpPr>
            <a:spLocks noGrp="1"/>
          </p:cNvSpPr>
          <p:nvPr>
            <p:ph type="body" idx="1"/>
          </p:nvPr>
        </p:nvSpPr>
        <p:spPr>
          <a:xfrm>
            <a:off x="457200" y="1273996"/>
            <a:ext cx="8450494" cy="5501810"/>
          </a:xfrm>
        </p:spPr>
        <p:txBody>
          <a:bodyPr>
            <a:noAutofit/>
          </a:bodyPr>
          <a:lstStyle/>
          <a:p>
            <a:r>
              <a:rPr lang="en-US" sz="2800" dirty="0"/>
              <a:t>For each of the following categories, between 20-25% of respondents indicated having experienced the described trauma:</a:t>
            </a:r>
          </a:p>
          <a:p>
            <a:pPr lvl="1"/>
            <a:r>
              <a:rPr lang="en-US" dirty="0"/>
              <a:t>The sudden or unexpected death of someone close to them</a:t>
            </a:r>
          </a:p>
          <a:p>
            <a:pPr lvl="1"/>
            <a:r>
              <a:rPr lang="en-US" dirty="0"/>
              <a:t>Sexual assault</a:t>
            </a:r>
          </a:p>
          <a:p>
            <a:pPr lvl="1"/>
            <a:r>
              <a:rPr lang="en-US" dirty="0"/>
              <a:t>Physical assault without a weapon</a:t>
            </a:r>
          </a:p>
          <a:p>
            <a:pPr lvl="1"/>
            <a:r>
              <a:rPr lang="en-US" dirty="0"/>
              <a:t>Repeated exposure to bigotry/discrimination</a:t>
            </a:r>
          </a:p>
          <a:p>
            <a:pPr lvl="1"/>
            <a:r>
              <a:rPr lang="en-US" dirty="0"/>
              <a:t>Serious accident</a:t>
            </a:r>
          </a:p>
          <a:p>
            <a:pPr lvl="1"/>
            <a:r>
              <a:rPr lang="en-US" dirty="0"/>
              <a:t>Natural disaster</a:t>
            </a:r>
          </a:p>
        </p:txBody>
      </p:sp>
    </p:spTree>
    <p:extLst>
      <p:ext uri="{BB962C8B-B14F-4D97-AF65-F5344CB8AC3E}">
        <p14:creationId xmlns:p14="http://schemas.microsoft.com/office/powerpoint/2010/main" val="4204709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B71A9-553C-41F3-8C45-B3806BBCFE58}"/>
              </a:ext>
            </a:extLst>
          </p:cNvPr>
          <p:cNvSpPr>
            <a:spLocks noGrp="1"/>
          </p:cNvSpPr>
          <p:nvPr>
            <p:ph type="title"/>
          </p:nvPr>
        </p:nvSpPr>
        <p:spPr>
          <a:xfrm>
            <a:off x="457200" y="0"/>
            <a:ext cx="8229600" cy="1017142"/>
          </a:xfrm>
        </p:spPr>
        <p:txBody>
          <a:bodyPr/>
          <a:lstStyle/>
          <a:p>
            <a:r>
              <a:rPr lang="en-US" dirty="0"/>
              <a:t>Experience of Trauma -- CAVEATS</a:t>
            </a:r>
          </a:p>
        </p:txBody>
      </p:sp>
      <p:sp>
        <p:nvSpPr>
          <p:cNvPr id="3" name="Text Placeholder 2">
            <a:extLst>
              <a:ext uri="{FF2B5EF4-FFF2-40B4-BE49-F238E27FC236}">
                <a16:creationId xmlns:a16="http://schemas.microsoft.com/office/drawing/2014/main" id="{4A967F23-D00F-44DC-BB5F-853D359A651F}"/>
              </a:ext>
            </a:extLst>
          </p:cNvPr>
          <p:cNvSpPr>
            <a:spLocks noGrp="1"/>
          </p:cNvSpPr>
          <p:nvPr>
            <p:ph type="body" idx="1"/>
          </p:nvPr>
        </p:nvSpPr>
        <p:spPr>
          <a:xfrm>
            <a:off x="457200" y="1089062"/>
            <a:ext cx="8229600" cy="5270642"/>
          </a:xfrm>
        </p:spPr>
        <p:txBody>
          <a:bodyPr>
            <a:normAutofit fontScale="92500" lnSpcReduction="10000"/>
          </a:bodyPr>
          <a:lstStyle/>
          <a:p>
            <a:r>
              <a:rPr lang="en-US" sz="3200" dirty="0"/>
              <a:t>We have not had the opportunity to look at this in a disaggregated way – </a:t>
            </a:r>
          </a:p>
          <a:p>
            <a:pPr lvl="1"/>
            <a:r>
              <a:rPr lang="en-US" dirty="0"/>
              <a:t>Differences among men and women</a:t>
            </a:r>
          </a:p>
          <a:p>
            <a:pPr lvl="1"/>
            <a:r>
              <a:rPr lang="en-US" dirty="0"/>
              <a:t>Differences based on ethnicity or socioeconomic status</a:t>
            </a:r>
          </a:p>
          <a:p>
            <a:r>
              <a:rPr lang="en-US" dirty="0"/>
              <a:t>We also have not yet had a chance to analyze whether and how these experiences of trauma are continuing to affect respondents.</a:t>
            </a:r>
          </a:p>
          <a:p>
            <a:r>
              <a:rPr lang="en-US" dirty="0"/>
              <a:t>Respondents were asked to complete the PCL-5, so we should be able to identify those for whom their traumatic experience(s) continue to have a significant role in their daily lives.</a:t>
            </a:r>
          </a:p>
        </p:txBody>
      </p:sp>
    </p:spTree>
    <p:extLst>
      <p:ext uri="{BB962C8B-B14F-4D97-AF65-F5344CB8AC3E}">
        <p14:creationId xmlns:p14="http://schemas.microsoft.com/office/powerpoint/2010/main" val="2065200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39706-DD0F-4922-BDBB-B69E962A0490}"/>
              </a:ext>
            </a:extLst>
          </p:cNvPr>
          <p:cNvSpPr>
            <a:spLocks noGrp="1"/>
          </p:cNvSpPr>
          <p:nvPr>
            <p:ph type="title"/>
          </p:nvPr>
        </p:nvSpPr>
        <p:spPr/>
        <p:txBody>
          <a:bodyPr/>
          <a:lstStyle/>
          <a:p>
            <a:r>
              <a:rPr lang="en-US" dirty="0"/>
              <a:t>Experience of Trauma</a:t>
            </a:r>
          </a:p>
        </p:txBody>
      </p:sp>
      <p:sp>
        <p:nvSpPr>
          <p:cNvPr id="3" name="Text Placeholder 2">
            <a:extLst>
              <a:ext uri="{FF2B5EF4-FFF2-40B4-BE49-F238E27FC236}">
                <a16:creationId xmlns:a16="http://schemas.microsoft.com/office/drawing/2014/main" id="{EB3235BE-A225-4B68-9881-DED5CA806029}"/>
              </a:ext>
            </a:extLst>
          </p:cNvPr>
          <p:cNvSpPr>
            <a:spLocks noGrp="1"/>
          </p:cNvSpPr>
          <p:nvPr>
            <p:ph type="body" idx="1"/>
          </p:nvPr>
        </p:nvSpPr>
        <p:spPr/>
        <p:txBody>
          <a:bodyPr>
            <a:normAutofit/>
          </a:bodyPr>
          <a:lstStyle/>
          <a:p>
            <a:r>
              <a:rPr lang="en-US" dirty="0"/>
              <a:t>With a large percentage of respondents having experienced trauma (and many in multiple categories) legal educators may want to reflect on the nature of the law school experience and the extent to which law schools provide support (or not) for those still dealing with trauma.</a:t>
            </a:r>
          </a:p>
        </p:txBody>
      </p:sp>
    </p:spTree>
    <p:extLst>
      <p:ext uri="{BB962C8B-B14F-4D97-AF65-F5344CB8AC3E}">
        <p14:creationId xmlns:p14="http://schemas.microsoft.com/office/powerpoint/2010/main" val="35439871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02293"/>
            <a:ext cx="8229600" cy="2759451"/>
          </a:xfrm>
        </p:spPr>
        <p:txBody>
          <a:bodyPr>
            <a:normAutofit fontScale="90000"/>
          </a:bodyPr>
          <a:lstStyle/>
          <a:p>
            <a:r>
              <a:rPr lang="en-US" dirty="0"/>
              <a:t>Questions, Doubts, </a:t>
            </a:r>
            <a:br>
              <a:rPr lang="en-US" dirty="0"/>
            </a:br>
            <a:r>
              <a:rPr lang="en-US" dirty="0"/>
              <a:t>or Further Conversation? </a:t>
            </a:r>
            <a:br>
              <a:rPr lang="en-US" dirty="0"/>
            </a:br>
            <a:br>
              <a:rPr lang="en-US" dirty="0"/>
            </a:br>
            <a:r>
              <a:rPr lang="en-US" dirty="0"/>
              <a:t>Thank you!</a:t>
            </a:r>
            <a:br>
              <a:rPr lang="en-US" dirty="0"/>
            </a:br>
            <a:endParaRPr lang="en-US" dirty="0"/>
          </a:p>
        </p:txBody>
      </p:sp>
    </p:spTree>
    <p:extLst>
      <p:ext uri="{BB962C8B-B14F-4D97-AF65-F5344CB8AC3E}">
        <p14:creationId xmlns:p14="http://schemas.microsoft.com/office/powerpoint/2010/main" val="1801013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highlight>
                  <a:srgbClr val="00FF00"/>
                </a:highlight>
              </a:rPr>
              <a:t>Participants &amp; Methods</a:t>
            </a:r>
          </a:p>
        </p:txBody>
      </p:sp>
      <p:sp>
        <p:nvSpPr>
          <p:cNvPr id="3" name="Content Placeholder 2"/>
          <p:cNvSpPr>
            <a:spLocks noGrp="1"/>
          </p:cNvSpPr>
          <p:nvPr>
            <p:ph sz="quarter" idx="4294967295"/>
          </p:nvPr>
        </p:nvSpPr>
        <p:spPr>
          <a:xfrm>
            <a:off x="1298448" y="1756881"/>
            <a:ext cx="6961974" cy="3967262"/>
          </a:xfrm>
          <a:prstGeom prst="rect">
            <a:avLst/>
          </a:prstGeom>
        </p:spPr>
        <p:txBody>
          <a:bodyPr>
            <a:normAutofit/>
          </a:bodyPr>
          <a:lstStyle/>
          <a:p>
            <a:r>
              <a:rPr lang="en-US" dirty="0"/>
              <a:t>IRB Approval</a:t>
            </a:r>
          </a:p>
          <a:p>
            <a:r>
              <a:rPr lang="en-US" dirty="0"/>
              <a:t>Web-based Survey Design</a:t>
            </a:r>
          </a:p>
          <a:p>
            <a:r>
              <a:rPr lang="en-US" dirty="0"/>
              <a:t>39 Law Schools in Spring 2021</a:t>
            </a:r>
          </a:p>
          <a:p>
            <a:r>
              <a:rPr lang="en-US" dirty="0"/>
              <a:t>About 24,000 Law Students</a:t>
            </a:r>
          </a:p>
          <a:p>
            <a:r>
              <a:rPr lang="en-US" dirty="0"/>
              <a:t>More than 5,000 Respondents</a:t>
            </a:r>
          </a:p>
          <a:p>
            <a:r>
              <a:rPr lang="en-US" dirty="0"/>
              <a:t>Response Rate of More than 20%</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563607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2684846775"/>
              </p:ext>
            </p:extLst>
          </p:nvPr>
        </p:nvGraphicFramePr>
        <p:xfrm>
          <a:off x="137849" y="1040818"/>
          <a:ext cx="9006151" cy="5486400"/>
        </p:xfrm>
        <a:graphic>
          <a:graphicData uri="http://schemas.openxmlformats.org/drawingml/2006/table">
            <a:tbl>
              <a:tblPr firstRow="1" bandRow="1">
                <a:tableStyleId>{5C22544A-7EE6-4342-B048-85BDC9FD1C3A}</a:tableStyleId>
              </a:tblPr>
              <a:tblGrid>
                <a:gridCol w="2677270">
                  <a:extLst>
                    <a:ext uri="{9D8B030D-6E8A-4147-A177-3AD203B41FA5}">
                      <a16:colId xmlns:a16="http://schemas.microsoft.com/office/drawing/2014/main" val="20000"/>
                    </a:ext>
                  </a:extLst>
                </a:gridCol>
                <a:gridCol w="1397285">
                  <a:extLst>
                    <a:ext uri="{9D8B030D-6E8A-4147-A177-3AD203B41FA5}">
                      <a16:colId xmlns:a16="http://schemas.microsoft.com/office/drawing/2014/main" val="20001"/>
                    </a:ext>
                  </a:extLst>
                </a:gridCol>
                <a:gridCol w="1530850">
                  <a:extLst>
                    <a:ext uri="{9D8B030D-6E8A-4147-A177-3AD203B41FA5}">
                      <a16:colId xmlns:a16="http://schemas.microsoft.com/office/drawing/2014/main" val="3016843071"/>
                    </a:ext>
                  </a:extLst>
                </a:gridCol>
                <a:gridCol w="1345915">
                  <a:extLst>
                    <a:ext uri="{9D8B030D-6E8A-4147-A177-3AD203B41FA5}">
                      <a16:colId xmlns:a16="http://schemas.microsoft.com/office/drawing/2014/main" val="20002"/>
                    </a:ext>
                  </a:extLst>
                </a:gridCol>
                <a:gridCol w="2054831">
                  <a:extLst>
                    <a:ext uri="{9D8B030D-6E8A-4147-A177-3AD203B41FA5}">
                      <a16:colId xmlns:a16="http://schemas.microsoft.com/office/drawing/2014/main" val="20003"/>
                    </a:ext>
                  </a:extLst>
                </a:gridCol>
              </a:tblGrid>
              <a:tr h="1176788">
                <a:tc>
                  <a:txBody>
                    <a:bodyPr/>
                    <a:lstStyle/>
                    <a:p>
                      <a:pPr algn="ctr"/>
                      <a:r>
                        <a:rPr lang="en-US" sz="2800" dirty="0"/>
                        <a:t>Alcohol Consumption</a:t>
                      </a:r>
                    </a:p>
                  </a:txBody>
                  <a:tcPr/>
                </a:tc>
                <a:tc>
                  <a:txBody>
                    <a:bodyPr/>
                    <a:lstStyle/>
                    <a:p>
                      <a:pPr algn="ctr"/>
                      <a:r>
                        <a:rPr lang="en-US" sz="2800" b="1" dirty="0"/>
                        <a:t>SLSWB</a:t>
                      </a:r>
                    </a:p>
                  </a:txBody>
                  <a:tcPr/>
                </a:tc>
                <a:tc>
                  <a:txBody>
                    <a:bodyPr/>
                    <a:lstStyle/>
                    <a:p>
                      <a:pPr algn="ctr"/>
                      <a:r>
                        <a:rPr lang="en-US" sz="2800" b="1" dirty="0"/>
                        <a:t>USLSWB</a:t>
                      </a:r>
                    </a:p>
                  </a:txBody>
                  <a:tcPr/>
                </a:tc>
                <a:tc>
                  <a:txBody>
                    <a:bodyPr/>
                    <a:lstStyle/>
                    <a:p>
                      <a:pPr algn="ctr"/>
                      <a:r>
                        <a:rPr lang="en-US" sz="2800" b="1" dirty="0"/>
                        <a:t>Healthy Minds (Grad.)</a:t>
                      </a:r>
                    </a:p>
                  </a:txBody>
                  <a:tcPr/>
                </a:tc>
                <a:tc>
                  <a:txBody>
                    <a:bodyPr/>
                    <a:lstStyle/>
                    <a:p>
                      <a:pPr algn="ctr"/>
                      <a:r>
                        <a:rPr lang="en-US" sz="2800" b="1" dirty="0"/>
                        <a:t>Healthy Minds (Undergrad)</a:t>
                      </a:r>
                    </a:p>
                  </a:txBody>
                  <a:tcPr/>
                </a:tc>
                <a:extLst>
                  <a:ext uri="{0D108BD9-81ED-4DB2-BD59-A6C34878D82A}">
                    <a16:rowId xmlns:a16="http://schemas.microsoft.com/office/drawing/2014/main" val="10000"/>
                  </a:ext>
                </a:extLst>
              </a:tr>
              <a:tr h="810676">
                <a:tc>
                  <a:txBody>
                    <a:bodyPr/>
                    <a:lstStyle/>
                    <a:p>
                      <a:pPr algn="ctr"/>
                      <a:r>
                        <a:rPr lang="en-US" sz="2800" b="1" dirty="0"/>
                        <a:t>Prior 30 days - drank enough to get drunk</a:t>
                      </a:r>
                    </a:p>
                  </a:txBody>
                  <a:tcPr/>
                </a:tc>
                <a:tc>
                  <a:txBody>
                    <a:bodyPr/>
                    <a:lstStyle/>
                    <a:p>
                      <a:pPr algn="ctr"/>
                      <a:r>
                        <a:rPr lang="en-US" sz="2800" dirty="0"/>
                        <a:t>53%</a:t>
                      </a:r>
                    </a:p>
                    <a:p>
                      <a:pPr algn="ctr"/>
                      <a:endParaRPr lang="en-US" sz="2800" dirty="0">
                        <a:solidFill>
                          <a:srgbClr val="C00000"/>
                        </a:solidFill>
                      </a:endParaRPr>
                    </a:p>
                  </a:txBody>
                  <a:tcPr/>
                </a:tc>
                <a:tc>
                  <a:txBody>
                    <a:bodyPr/>
                    <a:lstStyle/>
                    <a:p>
                      <a:pPr algn="ctr"/>
                      <a:r>
                        <a:rPr lang="en-US" sz="2800" dirty="0"/>
                        <a:t>53%</a:t>
                      </a:r>
                    </a:p>
                  </a:txBody>
                  <a:tcPr/>
                </a:tc>
                <a:tc>
                  <a:txBody>
                    <a:bodyPr/>
                    <a:lstStyle/>
                    <a:p>
                      <a:pPr algn="ctr"/>
                      <a:r>
                        <a:rPr lang="en-US" sz="2800" dirty="0"/>
                        <a:t>39%</a:t>
                      </a:r>
                    </a:p>
                  </a:txBody>
                  <a:tcPr/>
                </a:tc>
                <a:tc>
                  <a:txBody>
                    <a:bodyPr/>
                    <a:lstStyle/>
                    <a:p>
                      <a:pPr algn="ctr"/>
                      <a:r>
                        <a:rPr lang="en-US" sz="2800" dirty="0"/>
                        <a:t>61%</a:t>
                      </a:r>
                    </a:p>
                  </a:txBody>
                  <a:tcPr/>
                </a:tc>
                <a:extLst>
                  <a:ext uri="{0D108BD9-81ED-4DB2-BD59-A6C34878D82A}">
                    <a16:rowId xmlns:a16="http://schemas.microsoft.com/office/drawing/2014/main" val="10001"/>
                  </a:ext>
                </a:extLst>
              </a:tr>
              <a:tr h="810676">
                <a:tc>
                  <a:txBody>
                    <a:bodyPr/>
                    <a:lstStyle/>
                    <a:p>
                      <a:pPr algn="ctr"/>
                      <a:r>
                        <a:rPr lang="en-US" sz="2800" b="1" dirty="0"/>
                        <a:t>Prior 2 weeks - binge drank at least once</a:t>
                      </a:r>
                    </a:p>
                  </a:txBody>
                  <a:tcPr/>
                </a:tc>
                <a:tc>
                  <a:txBody>
                    <a:bodyPr/>
                    <a:lstStyle/>
                    <a:p>
                      <a:pPr algn="ctr"/>
                      <a:r>
                        <a:rPr lang="en-US" sz="2800" dirty="0"/>
                        <a:t>43%</a:t>
                      </a:r>
                    </a:p>
                    <a:p>
                      <a:pPr algn="ctr"/>
                      <a:endParaRPr lang="en-US" sz="2800" dirty="0">
                        <a:solidFill>
                          <a:srgbClr val="C00000"/>
                        </a:solidFill>
                      </a:endParaRPr>
                    </a:p>
                  </a:txBody>
                  <a:tcPr/>
                </a:tc>
                <a:tc>
                  <a:txBody>
                    <a:bodyPr/>
                    <a:lstStyle/>
                    <a:p>
                      <a:pPr algn="ctr"/>
                      <a:r>
                        <a:rPr lang="en-US" sz="2800" dirty="0"/>
                        <a:t>39%</a:t>
                      </a:r>
                    </a:p>
                  </a:txBody>
                  <a:tcPr/>
                </a:tc>
                <a:tc>
                  <a:txBody>
                    <a:bodyPr/>
                    <a:lstStyle/>
                    <a:p>
                      <a:pPr algn="ctr"/>
                      <a:r>
                        <a:rPr lang="en-US" sz="2800" dirty="0"/>
                        <a:t>36%</a:t>
                      </a:r>
                    </a:p>
                  </a:txBody>
                  <a:tcPr/>
                </a:tc>
                <a:tc>
                  <a:txBody>
                    <a:bodyPr/>
                    <a:lstStyle/>
                    <a:p>
                      <a:pPr algn="ctr"/>
                      <a:r>
                        <a:rPr lang="en-US" sz="2800" dirty="0"/>
                        <a:t>45%</a:t>
                      </a:r>
                    </a:p>
                  </a:txBody>
                  <a:tcPr/>
                </a:tc>
                <a:extLst>
                  <a:ext uri="{0D108BD9-81ED-4DB2-BD59-A6C34878D82A}">
                    <a16:rowId xmlns:a16="http://schemas.microsoft.com/office/drawing/2014/main" val="10002"/>
                  </a:ext>
                </a:extLst>
              </a:tr>
              <a:tr h="978842">
                <a:tc>
                  <a:txBody>
                    <a:bodyPr/>
                    <a:lstStyle/>
                    <a:p>
                      <a:pPr algn="ctr"/>
                      <a:r>
                        <a:rPr lang="en-US" sz="2800" b="1" dirty="0"/>
                        <a:t>Prior 2 weeks - binge</a:t>
                      </a:r>
                      <a:r>
                        <a:rPr lang="en-US" sz="2800" b="1" baseline="0" dirty="0"/>
                        <a:t> drank 2 or more times</a:t>
                      </a:r>
                      <a:endParaRPr lang="en-US" sz="2800" b="1" dirty="0"/>
                    </a:p>
                  </a:txBody>
                  <a:tcPr/>
                </a:tc>
                <a:tc>
                  <a:txBody>
                    <a:bodyPr/>
                    <a:lstStyle/>
                    <a:p>
                      <a:pPr algn="ctr"/>
                      <a:r>
                        <a:rPr lang="en-US" sz="2800" dirty="0"/>
                        <a:t>22%</a:t>
                      </a:r>
                    </a:p>
                    <a:p>
                      <a:pPr algn="ctr"/>
                      <a:endParaRPr lang="en-US" sz="2800" dirty="0">
                        <a:solidFill>
                          <a:srgbClr val="C00000"/>
                        </a:solidFill>
                      </a:endParaRPr>
                    </a:p>
                  </a:txBody>
                  <a:tcPr/>
                </a:tc>
                <a:tc>
                  <a:txBody>
                    <a:bodyPr/>
                    <a:lstStyle/>
                    <a:p>
                      <a:pPr algn="ctr"/>
                      <a:r>
                        <a:rPr lang="en-US" sz="2800" dirty="0"/>
                        <a:t>18%</a:t>
                      </a:r>
                    </a:p>
                  </a:txBody>
                  <a:tcPr/>
                </a:tc>
                <a:tc>
                  <a:txBody>
                    <a:bodyPr/>
                    <a:lstStyle/>
                    <a:p>
                      <a:pPr algn="ctr"/>
                      <a:r>
                        <a:rPr lang="en-US" sz="2800" dirty="0"/>
                        <a:t>21%</a:t>
                      </a:r>
                    </a:p>
                  </a:txBody>
                  <a:tcPr/>
                </a:tc>
                <a:tc>
                  <a:txBody>
                    <a:bodyPr/>
                    <a:lstStyle/>
                    <a:p>
                      <a:pPr algn="ctr"/>
                      <a:r>
                        <a:rPr lang="en-US" sz="2800" dirty="0"/>
                        <a:t>30%</a:t>
                      </a: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926895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3110577148"/>
              </p:ext>
            </p:extLst>
          </p:nvPr>
        </p:nvGraphicFramePr>
        <p:xfrm>
          <a:off x="-1" y="760290"/>
          <a:ext cx="9144001" cy="4633642"/>
        </p:xfrm>
        <a:graphic>
          <a:graphicData uri="http://schemas.openxmlformats.org/drawingml/2006/table">
            <a:tbl>
              <a:tblPr firstRow="1" bandRow="1">
                <a:tableStyleId>{5C22544A-7EE6-4342-B048-85BDC9FD1C3A}</a:tableStyleId>
              </a:tblPr>
              <a:tblGrid>
                <a:gridCol w="4678095">
                  <a:extLst>
                    <a:ext uri="{9D8B030D-6E8A-4147-A177-3AD203B41FA5}">
                      <a16:colId xmlns:a16="http://schemas.microsoft.com/office/drawing/2014/main" val="20000"/>
                    </a:ext>
                  </a:extLst>
                </a:gridCol>
                <a:gridCol w="2121658">
                  <a:extLst>
                    <a:ext uri="{9D8B030D-6E8A-4147-A177-3AD203B41FA5}">
                      <a16:colId xmlns:a16="http://schemas.microsoft.com/office/drawing/2014/main" val="20001"/>
                    </a:ext>
                  </a:extLst>
                </a:gridCol>
                <a:gridCol w="2344248">
                  <a:extLst>
                    <a:ext uri="{9D8B030D-6E8A-4147-A177-3AD203B41FA5}">
                      <a16:colId xmlns:a16="http://schemas.microsoft.com/office/drawing/2014/main" val="3016843071"/>
                    </a:ext>
                  </a:extLst>
                </a:gridCol>
              </a:tblGrid>
              <a:tr h="820142">
                <a:tc>
                  <a:txBody>
                    <a:bodyPr/>
                    <a:lstStyle/>
                    <a:p>
                      <a:pPr algn="ctr"/>
                      <a:r>
                        <a:rPr lang="en-US" sz="2800" dirty="0"/>
                        <a:t>Street Drugs</a:t>
                      </a:r>
                    </a:p>
                  </a:txBody>
                  <a:tcPr/>
                </a:tc>
                <a:tc>
                  <a:txBody>
                    <a:bodyPr/>
                    <a:lstStyle/>
                    <a:p>
                      <a:pPr algn="ctr"/>
                      <a:r>
                        <a:rPr lang="en-US" sz="2800" b="1" dirty="0"/>
                        <a:t>Marijuana</a:t>
                      </a:r>
                    </a:p>
                  </a:txBody>
                  <a:tcPr/>
                </a:tc>
                <a:tc>
                  <a:txBody>
                    <a:bodyPr/>
                    <a:lstStyle/>
                    <a:p>
                      <a:pPr algn="ctr"/>
                      <a:r>
                        <a:rPr lang="en-US" sz="2800" b="1" dirty="0"/>
                        <a:t>Cocaine</a:t>
                      </a:r>
                    </a:p>
                  </a:txBody>
                  <a:tcPr/>
                </a:tc>
                <a:extLst>
                  <a:ext uri="{0D108BD9-81ED-4DB2-BD59-A6C34878D82A}">
                    <a16:rowId xmlns:a16="http://schemas.microsoft.com/office/drawing/2014/main" val="10000"/>
                  </a:ext>
                </a:extLst>
              </a:tr>
              <a:tr h="634949">
                <a:tc>
                  <a:txBody>
                    <a:bodyPr/>
                    <a:lstStyle/>
                    <a:p>
                      <a:pPr algn="ctr"/>
                      <a:r>
                        <a:rPr lang="en-US" sz="2800" b="1" dirty="0"/>
                        <a:t>Prior 12 months (USLSWB)</a:t>
                      </a:r>
                    </a:p>
                  </a:txBody>
                  <a:tcPr anchor="ctr"/>
                </a:tc>
                <a:tc>
                  <a:txBody>
                    <a:bodyPr/>
                    <a:lstStyle/>
                    <a:p>
                      <a:pPr algn="ctr"/>
                      <a:r>
                        <a:rPr lang="en-US" sz="2800" dirty="0">
                          <a:solidFill>
                            <a:schemeClr val="tx1"/>
                          </a:solidFill>
                        </a:rPr>
                        <a:t>39%</a:t>
                      </a:r>
                    </a:p>
                  </a:txBody>
                  <a:tcPr anchor="ctr"/>
                </a:tc>
                <a:tc>
                  <a:txBody>
                    <a:bodyPr/>
                    <a:lstStyle/>
                    <a:p>
                      <a:pPr algn="ctr"/>
                      <a:r>
                        <a:rPr lang="en-US" sz="2800" dirty="0">
                          <a:solidFill>
                            <a:schemeClr val="tx1"/>
                          </a:solidFill>
                        </a:rPr>
                        <a:t>6%</a:t>
                      </a:r>
                    </a:p>
                  </a:txBody>
                  <a:tcPr anchor="ctr"/>
                </a:tc>
                <a:extLst>
                  <a:ext uri="{0D108BD9-81ED-4DB2-BD59-A6C34878D82A}">
                    <a16:rowId xmlns:a16="http://schemas.microsoft.com/office/drawing/2014/main" val="10001"/>
                  </a:ext>
                </a:extLst>
              </a:tr>
              <a:tr h="591149">
                <a:tc>
                  <a:txBody>
                    <a:bodyPr/>
                    <a:lstStyle/>
                    <a:p>
                      <a:pPr algn="ctr"/>
                      <a:r>
                        <a:rPr lang="en-US" sz="2800" b="1" dirty="0"/>
                        <a:t>Prior 12 months (2014 SLSWB)</a:t>
                      </a:r>
                    </a:p>
                  </a:txBody>
                  <a:tcPr anchor="ctr"/>
                </a:tc>
                <a:tc>
                  <a:txBody>
                    <a:bodyPr/>
                    <a:lstStyle/>
                    <a:p>
                      <a:pPr algn="ctr"/>
                      <a:r>
                        <a:rPr lang="en-US" sz="2800" dirty="0">
                          <a:solidFill>
                            <a:schemeClr val="tx1"/>
                          </a:solidFill>
                        </a:rPr>
                        <a:t>25%</a:t>
                      </a:r>
                    </a:p>
                  </a:txBody>
                  <a:tcPr anchor="ctr"/>
                </a:tc>
                <a:tc>
                  <a:txBody>
                    <a:bodyPr/>
                    <a:lstStyle/>
                    <a:p>
                      <a:pPr algn="ctr"/>
                      <a:r>
                        <a:rPr lang="en-US" sz="2800" dirty="0">
                          <a:solidFill>
                            <a:schemeClr val="tx1"/>
                          </a:solidFill>
                        </a:rPr>
                        <a:t>6%</a:t>
                      </a:r>
                    </a:p>
                  </a:txBody>
                  <a:tcPr anchor="ctr"/>
                </a:tc>
                <a:extLst>
                  <a:ext uri="{0D108BD9-81ED-4DB2-BD59-A6C34878D82A}">
                    <a16:rowId xmlns:a16="http://schemas.microsoft.com/office/drawing/2014/main" val="2562662083"/>
                  </a:ext>
                </a:extLst>
              </a:tr>
              <a:tr h="678748">
                <a:tc>
                  <a:txBody>
                    <a:bodyPr/>
                    <a:lstStyle/>
                    <a:p>
                      <a:pPr algn="ctr"/>
                      <a:r>
                        <a:rPr lang="en-US" sz="2800" b="1" dirty="0"/>
                        <a:t>Prior 12 months (1991 AALS)</a:t>
                      </a:r>
                    </a:p>
                  </a:txBody>
                  <a:tcPr anchor="ctr"/>
                </a:tc>
                <a:tc>
                  <a:txBody>
                    <a:bodyPr/>
                    <a:lstStyle/>
                    <a:p>
                      <a:pPr algn="ctr"/>
                      <a:r>
                        <a:rPr lang="en-US" sz="2800" dirty="0">
                          <a:solidFill>
                            <a:schemeClr val="tx1"/>
                          </a:solidFill>
                        </a:rPr>
                        <a:t>21%</a:t>
                      </a:r>
                    </a:p>
                  </a:txBody>
                  <a:tcPr anchor="ctr"/>
                </a:tc>
                <a:tc>
                  <a:txBody>
                    <a:bodyPr/>
                    <a:lstStyle/>
                    <a:p>
                      <a:pPr algn="ctr"/>
                      <a:r>
                        <a:rPr lang="en-US" sz="2800" dirty="0">
                          <a:solidFill>
                            <a:schemeClr val="tx1"/>
                          </a:solidFill>
                        </a:rPr>
                        <a:t>5%</a:t>
                      </a:r>
                    </a:p>
                  </a:txBody>
                  <a:tcPr anchor="ctr"/>
                </a:tc>
                <a:extLst>
                  <a:ext uri="{0D108BD9-81ED-4DB2-BD59-A6C34878D82A}">
                    <a16:rowId xmlns:a16="http://schemas.microsoft.com/office/drawing/2014/main" val="898464611"/>
                  </a:ext>
                </a:extLst>
              </a:tr>
              <a:tr h="644933">
                <a:tc>
                  <a:txBody>
                    <a:bodyPr/>
                    <a:lstStyle/>
                    <a:p>
                      <a:pPr algn="ctr"/>
                      <a:r>
                        <a:rPr lang="en-US" sz="2800" b="1" dirty="0"/>
                        <a:t>Prior 30 days (USLSWB)</a:t>
                      </a:r>
                    </a:p>
                  </a:txBody>
                  <a:tcPr anchor="ctr"/>
                </a:tc>
                <a:tc>
                  <a:txBody>
                    <a:bodyPr/>
                    <a:lstStyle/>
                    <a:p>
                      <a:pPr algn="ctr"/>
                      <a:r>
                        <a:rPr lang="en-US" sz="2800" dirty="0">
                          <a:solidFill>
                            <a:schemeClr val="tx1"/>
                          </a:solidFill>
                        </a:rPr>
                        <a:t>26%</a:t>
                      </a:r>
                    </a:p>
                  </a:txBody>
                  <a:tcPr anchor="ctr"/>
                </a:tc>
                <a:tc>
                  <a:txBody>
                    <a:bodyPr/>
                    <a:lstStyle/>
                    <a:p>
                      <a:pPr algn="ctr"/>
                      <a:r>
                        <a:rPr lang="en-US" sz="2800" dirty="0">
                          <a:solidFill>
                            <a:schemeClr val="tx1"/>
                          </a:solidFill>
                        </a:rPr>
                        <a:t>2.3%</a:t>
                      </a:r>
                    </a:p>
                  </a:txBody>
                  <a:tcPr anchor="ctr"/>
                </a:tc>
                <a:extLst>
                  <a:ext uri="{0D108BD9-81ED-4DB2-BD59-A6C34878D82A}">
                    <a16:rowId xmlns:a16="http://schemas.microsoft.com/office/drawing/2014/main" val="10002"/>
                  </a:ext>
                </a:extLst>
              </a:tr>
              <a:tr h="665116">
                <a:tc>
                  <a:txBody>
                    <a:bodyPr/>
                    <a:lstStyle/>
                    <a:p>
                      <a:pPr algn="ctr"/>
                      <a:r>
                        <a:rPr lang="en-US" sz="2800" b="1" dirty="0"/>
                        <a:t>Prior 30 Days (2014 SLSWB)</a:t>
                      </a:r>
                    </a:p>
                  </a:txBody>
                  <a:tcPr anchor="ctr"/>
                </a:tc>
                <a:tc>
                  <a:txBody>
                    <a:bodyPr/>
                    <a:lstStyle/>
                    <a:p>
                      <a:pPr algn="ctr"/>
                      <a:r>
                        <a:rPr lang="en-US" sz="2800" dirty="0">
                          <a:solidFill>
                            <a:schemeClr val="tx1"/>
                          </a:solidFill>
                        </a:rPr>
                        <a:t>14%</a:t>
                      </a:r>
                    </a:p>
                  </a:txBody>
                  <a:tcPr anchor="ctr"/>
                </a:tc>
                <a:tc>
                  <a:txBody>
                    <a:bodyPr/>
                    <a:lstStyle/>
                    <a:p>
                      <a:pPr algn="ctr"/>
                      <a:r>
                        <a:rPr lang="en-US" sz="2800" dirty="0">
                          <a:solidFill>
                            <a:schemeClr val="tx1"/>
                          </a:solidFill>
                        </a:rPr>
                        <a:t>2.5%</a:t>
                      </a:r>
                    </a:p>
                  </a:txBody>
                  <a:tcPr anchor="ctr"/>
                </a:tc>
                <a:extLst>
                  <a:ext uri="{0D108BD9-81ED-4DB2-BD59-A6C34878D82A}">
                    <a16:rowId xmlns:a16="http://schemas.microsoft.com/office/drawing/2014/main" val="10003"/>
                  </a:ext>
                </a:extLst>
              </a:tr>
              <a:tr h="598605">
                <a:tc>
                  <a:txBody>
                    <a:bodyPr/>
                    <a:lstStyle/>
                    <a:p>
                      <a:pPr algn="ctr"/>
                      <a:r>
                        <a:rPr lang="en-US" sz="2800" b="1" dirty="0"/>
                        <a:t>Prior 30 Days (1991 AALS)</a:t>
                      </a:r>
                    </a:p>
                  </a:txBody>
                  <a:tcPr anchor="ctr"/>
                </a:tc>
                <a:tc>
                  <a:txBody>
                    <a:bodyPr/>
                    <a:lstStyle/>
                    <a:p>
                      <a:pPr algn="ctr"/>
                      <a:r>
                        <a:rPr lang="en-US" sz="2800" dirty="0">
                          <a:solidFill>
                            <a:schemeClr val="tx1"/>
                          </a:solidFill>
                        </a:rPr>
                        <a:t>8%</a:t>
                      </a:r>
                    </a:p>
                  </a:txBody>
                  <a:tcPr anchor="ctr"/>
                </a:tc>
                <a:tc>
                  <a:txBody>
                    <a:bodyPr/>
                    <a:lstStyle/>
                    <a:p>
                      <a:pPr algn="ctr"/>
                      <a:r>
                        <a:rPr lang="en-US" sz="2800" dirty="0">
                          <a:solidFill>
                            <a:schemeClr val="tx1"/>
                          </a:solidFill>
                        </a:rPr>
                        <a:t>1%</a:t>
                      </a:r>
                    </a:p>
                  </a:txBody>
                  <a:tcPr anchor="ctr"/>
                </a:tc>
                <a:extLst>
                  <a:ext uri="{0D108BD9-81ED-4DB2-BD59-A6C34878D82A}">
                    <a16:rowId xmlns:a16="http://schemas.microsoft.com/office/drawing/2014/main" val="2528799212"/>
                  </a:ext>
                </a:extLst>
              </a:tr>
            </a:tbl>
          </a:graphicData>
        </a:graphic>
      </p:graphicFrame>
    </p:spTree>
    <p:extLst>
      <p:ext uri="{BB962C8B-B14F-4D97-AF65-F5344CB8AC3E}">
        <p14:creationId xmlns:p14="http://schemas.microsoft.com/office/powerpoint/2010/main" val="3424936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252" y="246580"/>
            <a:ext cx="8944376" cy="1277420"/>
          </a:xfrm>
        </p:spPr>
        <p:txBody>
          <a:bodyPr>
            <a:normAutofit fontScale="90000"/>
          </a:bodyPr>
          <a:lstStyle/>
          <a:p>
            <a:pPr algn="ctr"/>
            <a:r>
              <a:rPr lang="en-US" b="1" dirty="0"/>
              <a:t>Prescription Drug Use </a:t>
            </a:r>
            <a:br>
              <a:rPr lang="en-US" b="1" dirty="0"/>
            </a:br>
            <a:r>
              <a:rPr lang="en-US" b="1" dirty="0"/>
              <a:t>in the Past 12 Months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07486943"/>
              </p:ext>
            </p:extLst>
          </p:nvPr>
        </p:nvGraphicFramePr>
        <p:xfrm>
          <a:off x="305876" y="1981200"/>
          <a:ext cx="8838127" cy="4876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36699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2"/>
          </p:nvPr>
        </p:nvSpPr>
        <p:spPr>
          <a:xfrm>
            <a:off x="4572000" y="3733804"/>
            <a:ext cx="4038600" cy="4867657"/>
          </a:xfrm>
        </p:spPr>
        <p:txBody>
          <a:bodyPr>
            <a:normAutofit/>
          </a:bodyPr>
          <a:lstStyle/>
          <a:p>
            <a:endParaRPr lang="en-US" dirty="0"/>
          </a:p>
          <a:p>
            <a:endParaRPr lang="en-US" dirty="0"/>
          </a:p>
          <a:p>
            <a:pPr marL="0" indent="0">
              <a:buNone/>
            </a:pPr>
            <a:r>
              <a:rPr lang="en-US" sz="2600" dirty="0"/>
              <a:t>.</a:t>
            </a:r>
          </a:p>
        </p:txBody>
      </p:sp>
      <p:sp>
        <p:nvSpPr>
          <p:cNvPr id="7" name="TextBox 6"/>
          <p:cNvSpPr txBox="1"/>
          <p:nvPr/>
        </p:nvSpPr>
        <p:spPr>
          <a:xfrm>
            <a:off x="524743" y="303332"/>
            <a:ext cx="8238259" cy="1046440"/>
          </a:xfrm>
          <a:prstGeom prst="rect">
            <a:avLst/>
          </a:prstGeom>
          <a:noFill/>
        </p:spPr>
        <p:txBody>
          <a:bodyPr wrap="square" rtlCol="0">
            <a:spAutoFit/>
          </a:bodyPr>
          <a:lstStyle/>
          <a:p>
            <a:pPr algn="ctr" defTabSz="913437"/>
            <a:r>
              <a:rPr lang="en-US" sz="4400" b="1" dirty="0">
                <a:solidFill>
                  <a:prstClr val="black"/>
                </a:solidFill>
                <a:latin typeface="Calibri Light"/>
                <a:ea typeface="ＭＳ Ｐゴシック" pitchFamily="34" charset="-128"/>
              </a:rPr>
              <a:t>Depression or Anxiety Diagnosis</a:t>
            </a:r>
          </a:p>
          <a:p>
            <a:pPr defTabSz="913437"/>
            <a:endParaRPr lang="en-US" dirty="0">
              <a:solidFill>
                <a:prstClr val="black"/>
              </a:solidFill>
              <a:latin typeface="Calibri"/>
            </a:endParaRPr>
          </a:p>
        </p:txBody>
      </p:sp>
      <p:graphicFrame>
        <p:nvGraphicFramePr>
          <p:cNvPr id="9" name="Table 8"/>
          <p:cNvGraphicFramePr>
            <a:graphicFrameLocks noGrp="1"/>
          </p:cNvGraphicFramePr>
          <p:nvPr/>
        </p:nvGraphicFramePr>
        <p:xfrm>
          <a:off x="685800" y="1524000"/>
          <a:ext cx="7862299" cy="4290828"/>
        </p:xfrm>
        <a:graphic>
          <a:graphicData uri="http://schemas.openxmlformats.org/drawingml/2006/table">
            <a:tbl>
              <a:tblPr firstRow="1" bandRow="1">
                <a:tableStyleId>{5C22544A-7EE6-4342-B048-85BDC9FD1C3A}</a:tableStyleId>
              </a:tblPr>
              <a:tblGrid>
                <a:gridCol w="7862299">
                  <a:extLst>
                    <a:ext uri="{9D8B030D-6E8A-4147-A177-3AD203B41FA5}">
                      <a16:colId xmlns:a16="http://schemas.microsoft.com/office/drawing/2014/main" val="20000"/>
                    </a:ext>
                  </a:extLst>
                </a:gridCol>
              </a:tblGrid>
              <a:tr h="477638">
                <a:tc>
                  <a:txBody>
                    <a:bodyPr/>
                    <a:lstStyle/>
                    <a:p>
                      <a:pPr algn="ctr"/>
                      <a:r>
                        <a:rPr lang="en-US" sz="2000" dirty="0">
                          <a:latin typeface="+mj-lt"/>
                        </a:rPr>
                        <a:t>Diagnosis</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31962">
                <a:tc>
                  <a:txBody>
                    <a:bodyPr/>
                    <a:lstStyle/>
                    <a:p>
                      <a:pPr algn="ctr"/>
                      <a:r>
                        <a:rPr lang="en-US" sz="2000" b="1" dirty="0">
                          <a:latin typeface="+mj-lt"/>
                        </a:rPr>
                        <a:t>Depression</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469656">
                <a:tc>
                  <a:txBody>
                    <a:bodyPr/>
                    <a:lstStyle/>
                    <a:p>
                      <a:r>
                        <a:rPr lang="en-US" sz="2000" dirty="0">
                          <a:latin typeface="+mj-lt"/>
                        </a:rPr>
                        <a:t>2021 USLSWB – 33% in lifetime, 18% of whom were diagnosed since starting law school</a:t>
                      </a:r>
                    </a:p>
                    <a:p>
                      <a:r>
                        <a:rPr lang="en-US" sz="2000" dirty="0">
                          <a:latin typeface="+mj-lt"/>
                        </a:rPr>
                        <a:t>2014 SLSWB -- 18%  in lifetime</a:t>
                      </a:r>
                      <a:r>
                        <a:rPr lang="en-US" sz="2000" baseline="0" dirty="0">
                          <a:latin typeface="+mj-lt"/>
                        </a:rPr>
                        <a:t>, </a:t>
                      </a:r>
                      <a:r>
                        <a:rPr lang="en-US" sz="2000" b="0" baseline="0" dirty="0">
                          <a:latin typeface="+mj-lt"/>
                        </a:rPr>
                        <a:t>17% of whom were diagnosed since starting law school</a:t>
                      </a:r>
                      <a:endParaRPr lang="en-US" sz="2000" b="0" dirty="0">
                        <a:latin typeface="+mj-lt"/>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477638">
                <a:tc>
                  <a:txBody>
                    <a:bodyPr/>
                    <a:lstStyle/>
                    <a:p>
                      <a:pPr algn="ctr"/>
                      <a:r>
                        <a:rPr lang="en-US" sz="2000" b="1" dirty="0">
                          <a:latin typeface="+mj-lt"/>
                        </a:rPr>
                        <a:t>Anxiety</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1469656">
                <a:tc>
                  <a:txBody>
                    <a:bodyPr/>
                    <a:lstStyle/>
                    <a:p>
                      <a:r>
                        <a:rPr lang="en-US" sz="2000" dirty="0">
                          <a:latin typeface="+mj-lt"/>
                        </a:rPr>
                        <a:t>2021 USLSWB -- 40% in lifetime, 22.5% of whom were diagnosed since starting law school</a:t>
                      </a:r>
                    </a:p>
                    <a:p>
                      <a:r>
                        <a:rPr lang="en-US" sz="2000" dirty="0">
                          <a:latin typeface="+mj-lt"/>
                        </a:rPr>
                        <a:t>2014 SLSWB -- 21% in lifetime, </a:t>
                      </a:r>
                      <a:r>
                        <a:rPr lang="en-US" sz="2000" b="0" dirty="0">
                          <a:latin typeface="+mj-lt"/>
                        </a:rPr>
                        <a:t>30% of</a:t>
                      </a:r>
                      <a:r>
                        <a:rPr lang="en-US" sz="2000" b="0" baseline="0" dirty="0">
                          <a:latin typeface="+mj-lt"/>
                        </a:rPr>
                        <a:t> whom were diagnosed since starting law school</a:t>
                      </a:r>
                      <a:endParaRPr lang="en-US" sz="2000" b="0" dirty="0">
                        <a:latin typeface="+mj-lt"/>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266679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a:t>Frequency of Suicidal Thoughts </a:t>
            </a:r>
          </a:p>
        </p:txBody>
      </p:sp>
      <p:sp>
        <p:nvSpPr>
          <p:cNvPr id="3" name="Content Placeholder 2"/>
          <p:cNvSpPr>
            <a:spLocks noGrp="1"/>
          </p:cNvSpPr>
          <p:nvPr>
            <p:ph idx="1"/>
          </p:nvPr>
        </p:nvSpPr>
        <p:spPr/>
        <p:txBody>
          <a:bodyPr>
            <a:normAutofit/>
          </a:bodyPr>
          <a:lstStyle/>
          <a:p>
            <a:r>
              <a:rPr lang="en-US" sz="2600" dirty="0"/>
              <a:t>2021 USLSWB – 33% have thought seriously about suicide sometime in their life</a:t>
            </a:r>
          </a:p>
          <a:p>
            <a:r>
              <a:rPr lang="en-US" sz="2600" dirty="0"/>
              <a:t>2014 SLSWB -- 20% have thought seriously about suicide sometime in their life </a:t>
            </a:r>
          </a:p>
          <a:p>
            <a:r>
              <a:rPr lang="en-US" sz="2600" dirty="0"/>
              <a:t>2021 USLSWB – 11% have thought seriously about suicide in the last 12 months</a:t>
            </a:r>
          </a:p>
          <a:p>
            <a:r>
              <a:rPr lang="en-US" sz="2600" dirty="0"/>
              <a:t>2014 SLSWB -- 6% have thought seriously about suicide in the last 12 months</a:t>
            </a:r>
            <a:endParaRPr lang="en-US" dirty="0"/>
          </a:p>
        </p:txBody>
      </p:sp>
      <p:sp>
        <p:nvSpPr>
          <p:cNvPr id="4" name="Content Placeholder 3"/>
          <p:cNvSpPr>
            <a:spLocks noGrp="1"/>
          </p:cNvSpPr>
          <p:nvPr>
            <p:ph sz="quarter" idx="4294967295"/>
          </p:nvPr>
        </p:nvSpPr>
        <p:spPr>
          <a:xfrm>
            <a:off x="5105400" y="1524001"/>
            <a:ext cx="4038600" cy="4867275"/>
          </a:xfrm>
        </p:spPr>
        <p:txBody>
          <a:bodyPr>
            <a:normAutofit/>
          </a:bodyPr>
          <a:lstStyle/>
          <a:p>
            <a:pPr lvl="1"/>
            <a:endParaRPr lang="en-US" sz="2600" b="1" dirty="0"/>
          </a:p>
          <a:p>
            <a:pPr lvl="1"/>
            <a:endParaRPr lang="en-US" sz="2600" b="1" dirty="0"/>
          </a:p>
          <a:p>
            <a:pPr lvl="1"/>
            <a:endParaRPr lang="en-US" sz="2600" b="1" dirty="0"/>
          </a:p>
          <a:p>
            <a:pPr marL="365760" lvl="1" indent="0">
              <a:buNone/>
            </a:pPr>
            <a:endParaRPr lang="en-US" sz="2600" dirty="0"/>
          </a:p>
        </p:txBody>
      </p:sp>
    </p:spTree>
    <p:extLst>
      <p:ext uri="{BB962C8B-B14F-4D97-AF65-F5344CB8AC3E}">
        <p14:creationId xmlns:p14="http://schemas.microsoft.com/office/powerpoint/2010/main" val="2802199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mn-lt"/>
              </a:rPr>
              <a:t>Our Law Students</a:t>
            </a:r>
            <a:br>
              <a:rPr lang="en-US" b="1" dirty="0">
                <a:latin typeface="+mn-lt"/>
              </a:rPr>
            </a:br>
            <a:r>
              <a:rPr lang="en-US" b="1" dirty="0">
                <a:latin typeface="+mn-lt"/>
              </a:rPr>
              <a:t>are scared to ask for help</a:t>
            </a:r>
          </a:p>
        </p:txBody>
      </p:sp>
      <p:graphicFrame>
        <p:nvGraphicFramePr>
          <p:cNvPr id="4" name="Table 4">
            <a:extLst>
              <a:ext uri="{FF2B5EF4-FFF2-40B4-BE49-F238E27FC236}">
                <a16:creationId xmlns:a16="http://schemas.microsoft.com/office/drawing/2014/main" id="{0551CBB0-1C99-422E-AC56-4B1856A83921}"/>
              </a:ext>
            </a:extLst>
          </p:cNvPr>
          <p:cNvGraphicFramePr>
            <a:graphicFrameLocks noGrp="1"/>
          </p:cNvGraphicFramePr>
          <p:nvPr/>
        </p:nvGraphicFramePr>
        <p:xfrm>
          <a:off x="898989" y="2498073"/>
          <a:ext cx="7346022" cy="2194560"/>
        </p:xfrm>
        <a:graphic>
          <a:graphicData uri="http://schemas.openxmlformats.org/drawingml/2006/table">
            <a:tbl>
              <a:tblPr firstRow="1" bandRow="1">
                <a:tableStyleId>{5C22544A-7EE6-4342-B048-85BDC9FD1C3A}</a:tableStyleId>
              </a:tblPr>
              <a:tblGrid>
                <a:gridCol w="2111466">
                  <a:extLst>
                    <a:ext uri="{9D8B030D-6E8A-4147-A177-3AD203B41FA5}">
                      <a16:colId xmlns:a16="http://schemas.microsoft.com/office/drawing/2014/main" val="3174312852"/>
                    </a:ext>
                  </a:extLst>
                </a:gridCol>
                <a:gridCol w="2617278">
                  <a:extLst>
                    <a:ext uri="{9D8B030D-6E8A-4147-A177-3AD203B41FA5}">
                      <a16:colId xmlns:a16="http://schemas.microsoft.com/office/drawing/2014/main" val="3178402397"/>
                    </a:ext>
                  </a:extLst>
                </a:gridCol>
                <a:gridCol w="2617278">
                  <a:extLst>
                    <a:ext uri="{9D8B030D-6E8A-4147-A177-3AD203B41FA5}">
                      <a16:colId xmlns:a16="http://schemas.microsoft.com/office/drawing/2014/main" val="1367876814"/>
                    </a:ext>
                  </a:extLst>
                </a:gridCol>
              </a:tblGrid>
              <a:tr h="630243">
                <a:tc>
                  <a:txBody>
                    <a:bodyPr/>
                    <a:lstStyle/>
                    <a:p>
                      <a:pPr algn="ctr"/>
                      <a:r>
                        <a:rPr lang="en-US" dirty="0"/>
                        <a:t>Better chance of getting admitted to the bar if - - </a:t>
                      </a:r>
                    </a:p>
                  </a:txBody>
                  <a:tcPr anchor="ctr"/>
                </a:tc>
                <a:tc>
                  <a:txBody>
                    <a:bodyPr/>
                    <a:lstStyle/>
                    <a:p>
                      <a:pPr algn="ctr"/>
                      <a:r>
                        <a:rPr lang="en-US" dirty="0"/>
                        <a:t>2014 SLSWB</a:t>
                      </a:r>
                    </a:p>
                  </a:txBody>
                  <a:tcPr anchor="ctr"/>
                </a:tc>
                <a:tc>
                  <a:txBody>
                    <a:bodyPr/>
                    <a:lstStyle/>
                    <a:p>
                      <a:pPr algn="ctr"/>
                      <a:r>
                        <a:rPr lang="en-US" dirty="0"/>
                        <a:t>2021 USLSWB</a:t>
                      </a:r>
                    </a:p>
                  </a:txBody>
                  <a:tcPr anchor="ctr"/>
                </a:tc>
                <a:extLst>
                  <a:ext uri="{0D108BD9-81ED-4DB2-BD59-A6C34878D82A}">
                    <a16:rowId xmlns:a16="http://schemas.microsoft.com/office/drawing/2014/main" val="1097418609"/>
                  </a:ext>
                </a:extLst>
              </a:tr>
              <a:tr h="630243">
                <a:tc>
                  <a:txBody>
                    <a:bodyPr/>
                    <a:lstStyle/>
                    <a:p>
                      <a:pPr algn="ctr"/>
                      <a:r>
                        <a:rPr lang="en-US" dirty="0"/>
                        <a:t>Substance use problem is hidden</a:t>
                      </a:r>
                    </a:p>
                  </a:txBody>
                  <a:tcPr anchor="ctr"/>
                </a:tc>
                <a:tc>
                  <a:txBody>
                    <a:bodyPr/>
                    <a:lstStyle/>
                    <a:p>
                      <a:pPr algn="ctr"/>
                      <a:r>
                        <a:rPr lang="en-US" dirty="0"/>
                        <a:t>49%</a:t>
                      </a:r>
                    </a:p>
                  </a:txBody>
                  <a:tcPr anchor="ctr"/>
                </a:tc>
                <a:tc>
                  <a:txBody>
                    <a:bodyPr/>
                    <a:lstStyle/>
                    <a:p>
                      <a:pPr algn="ctr"/>
                      <a:r>
                        <a:rPr lang="en-US" dirty="0"/>
                        <a:t>49%</a:t>
                      </a:r>
                    </a:p>
                  </a:txBody>
                  <a:tcPr anchor="ctr"/>
                </a:tc>
                <a:extLst>
                  <a:ext uri="{0D108BD9-81ED-4DB2-BD59-A6C34878D82A}">
                    <a16:rowId xmlns:a16="http://schemas.microsoft.com/office/drawing/2014/main" val="2155528868"/>
                  </a:ext>
                </a:extLst>
              </a:tr>
              <a:tr h="630243">
                <a:tc>
                  <a:txBody>
                    <a:bodyPr/>
                    <a:lstStyle/>
                    <a:p>
                      <a:pPr algn="ctr"/>
                      <a:r>
                        <a:rPr lang="en-US" dirty="0"/>
                        <a:t>Mental Health problem is hidden</a:t>
                      </a:r>
                    </a:p>
                  </a:txBody>
                  <a:tcPr anchor="ctr"/>
                </a:tc>
                <a:tc>
                  <a:txBody>
                    <a:bodyPr/>
                    <a:lstStyle/>
                    <a:p>
                      <a:pPr algn="ctr"/>
                      <a:r>
                        <a:rPr lang="en-US" dirty="0"/>
                        <a:t>43%</a:t>
                      </a:r>
                    </a:p>
                  </a:txBody>
                  <a:tcPr anchor="ctr"/>
                </a:tc>
                <a:tc>
                  <a:txBody>
                    <a:bodyPr/>
                    <a:lstStyle/>
                    <a:p>
                      <a:pPr algn="ctr"/>
                      <a:r>
                        <a:rPr lang="en-US" dirty="0"/>
                        <a:t>40%</a:t>
                      </a:r>
                    </a:p>
                  </a:txBody>
                  <a:tcPr anchor="ctr"/>
                </a:tc>
                <a:extLst>
                  <a:ext uri="{0D108BD9-81ED-4DB2-BD59-A6C34878D82A}">
                    <a16:rowId xmlns:a16="http://schemas.microsoft.com/office/drawing/2014/main" val="1923083563"/>
                  </a:ext>
                </a:extLst>
              </a:tr>
            </a:tbl>
          </a:graphicData>
        </a:graphic>
      </p:graphicFrame>
    </p:spTree>
    <p:extLst>
      <p:ext uri="{BB962C8B-B14F-4D97-AF65-F5344CB8AC3E}">
        <p14:creationId xmlns:p14="http://schemas.microsoft.com/office/powerpoint/2010/main" val="13369885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13949</TotalTime>
  <Words>1337</Words>
  <Application>Microsoft Office PowerPoint</Application>
  <PresentationFormat>On-screen Show (4:3)</PresentationFormat>
  <Paragraphs>213</Paragraphs>
  <Slides>27</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Calibri Light</vt:lpstr>
      <vt:lpstr>Office Theme</vt:lpstr>
      <vt:lpstr>  Updated Survey of Law Student Well-Being: Preliminary Data on What Law Schools Should Be Doing and Experiences of Trauma  </vt:lpstr>
      <vt:lpstr>    Updated Survey of Law Student  Well Being (USLSWB)  Katherine M. Bender, Assistant Professor Bridgewater State University  David Jaffe, Dean of Students American University Washington College of Law  Jerome M. Organ, Bakken Professor of Law and  Co-Director of the Holloran Center for Ethical Leadership University of St. Thomas School of Law </vt:lpstr>
      <vt:lpstr>Participants &amp; Methods</vt:lpstr>
      <vt:lpstr>PowerPoint Presentation</vt:lpstr>
      <vt:lpstr>PowerPoint Presentation</vt:lpstr>
      <vt:lpstr>Prescription Drug Use  in the Past 12 Months</vt:lpstr>
      <vt:lpstr>PowerPoint Presentation</vt:lpstr>
      <vt:lpstr>Frequency of Suicidal Thoughts </vt:lpstr>
      <vt:lpstr>Our Law Students are scared to ask for help</vt:lpstr>
      <vt:lpstr>What We Are/Can/Could/Should be Doing</vt:lpstr>
      <vt:lpstr>New Set of Open Text Questions</vt:lpstr>
      <vt:lpstr>Helpful from Students</vt:lpstr>
      <vt:lpstr>Culture of Care</vt:lpstr>
      <vt:lpstr>Mental Health</vt:lpstr>
      <vt:lpstr>Resources Available</vt:lpstr>
      <vt:lpstr>Suggestions from Students</vt:lpstr>
      <vt:lpstr>Mental Health</vt:lpstr>
      <vt:lpstr>Culture</vt:lpstr>
      <vt:lpstr>Inclusive Culture</vt:lpstr>
      <vt:lpstr>Other Suggestions</vt:lpstr>
      <vt:lpstr>New Set of Questions on Trauma</vt:lpstr>
      <vt:lpstr>Percentage of Respondents with Some Traumatic Experience</vt:lpstr>
      <vt:lpstr>Experience of Trauma</vt:lpstr>
      <vt:lpstr>Experience of Trauma</vt:lpstr>
      <vt:lpstr>Experience of Trauma -- CAVEATS</vt:lpstr>
      <vt:lpstr>Experience of Trauma</vt:lpstr>
      <vt:lpstr>Questions, Doubts,  or Further Conversation?   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together to prevent Yale Law Students from “falling through the cracks”</dc:title>
  <dc:creator>Katherine Bender</dc:creator>
  <cp:lastModifiedBy>Janice Craft</cp:lastModifiedBy>
  <cp:revision>173</cp:revision>
  <cp:lastPrinted>2016-01-04T19:08:43Z</cp:lastPrinted>
  <dcterms:created xsi:type="dcterms:W3CDTF">2015-03-12T00:00:01Z</dcterms:created>
  <dcterms:modified xsi:type="dcterms:W3CDTF">2022-01-20T19:00:27Z</dcterms:modified>
</cp:coreProperties>
</file>