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3" r:id="rId5"/>
    <p:sldId id="260" r:id="rId6"/>
    <p:sldId id="265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EA"/>
    <a:srgbClr val="B3E4D6"/>
    <a:srgbClr val="D4EBDB"/>
    <a:srgbClr val="E0EDEC"/>
    <a:srgbClr val="F4E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/>
    <p:restoredTop sz="94656"/>
  </p:normalViewPr>
  <p:slideViewPr>
    <p:cSldViewPr snapToGrid="0" snapToObjects="1">
      <p:cViewPr varScale="1">
        <p:scale>
          <a:sx n="63" d="100"/>
          <a:sy n="63" d="100"/>
        </p:scale>
        <p:origin x="1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44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30A24-9053-524F-9BA9-D38F1ED3C74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A5F5-9350-254A-971D-293D46C9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lassroom Management for an Effective Learning Environment - TeachHUB">
            <a:extLst>
              <a:ext uri="{FF2B5EF4-FFF2-40B4-BE49-F238E27FC236}">
                <a16:creationId xmlns:a16="http://schemas.microsoft.com/office/drawing/2014/main" id="{F5B52849-9AA4-B245-B4E2-D0CD3D5D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7EB83-5035-144D-B2D1-4E4A86F92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81" y="381768"/>
            <a:ext cx="7772400" cy="1220145"/>
          </a:xfrm>
        </p:spPr>
        <p:txBody>
          <a:bodyPr/>
          <a:lstStyle/>
          <a:p>
            <a:r>
              <a:rPr lang="en-US" dirty="0"/>
              <a:t>Inclusive Pedagogy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D569B-9A4F-634B-8436-DA74071B0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465" y="4706746"/>
            <a:ext cx="3113070" cy="14255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University of Richmond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School of Law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Adjunct Training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August 11, 2021</a:t>
            </a:r>
          </a:p>
        </p:txBody>
      </p:sp>
    </p:spTree>
    <p:extLst>
      <p:ext uri="{BB962C8B-B14F-4D97-AF65-F5344CB8AC3E}">
        <p14:creationId xmlns:p14="http://schemas.microsoft.com/office/powerpoint/2010/main" val="24454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new U.S. Climate Normals are here. What do they tell us about climate  change? | National Oceanic and Atmospheric Administration">
            <a:extLst>
              <a:ext uri="{FF2B5EF4-FFF2-40B4-BE49-F238E27FC236}">
                <a16:creationId xmlns:a16="http://schemas.microsoft.com/office/drawing/2014/main" id="{ECBCB0BD-BD68-CD4D-B0DF-8C4DD666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1AF44-CB24-6C45-B559-D4028BDA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496" y="1130159"/>
            <a:ext cx="3616504" cy="246846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Classroom Climate</a:t>
            </a:r>
          </a:p>
        </p:txBody>
      </p:sp>
    </p:spTree>
    <p:extLst>
      <p:ext uri="{BB962C8B-B14F-4D97-AF65-F5344CB8AC3E}">
        <p14:creationId xmlns:p14="http://schemas.microsoft.com/office/powerpoint/2010/main" val="322259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ectric Power &amp;amp; Natural Gas Insights | McKinsey &amp;amp; Company">
            <a:extLst>
              <a:ext uri="{FF2B5EF4-FFF2-40B4-BE49-F238E27FC236}">
                <a16:creationId xmlns:a16="http://schemas.microsoft.com/office/drawing/2014/main" id="{24D52D15-D92B-FA4B-9052-F4A1D917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31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25A2-68D6-0641-B5D4-9D4C59ED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89" y="398763"/>
            <a:ext cx="7886700" cy="5532699"/>
          </a:xfrm>
          <a:solidFill>
            <a:schemeClr val="accent5">
              <a:lumMod val="20000"/>
              <a:lumOff val="80000"/>
              <a:alpha val="83137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power dynamics in the classroom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the classroom is a space in which power is not only exercised but experienced in multiple ways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consider how your own social identities are relevant to the power dynamics at play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critically examine your ideas, assumptions, and values, and how those beliefs have an impact on your classroom teaching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allow students leadership roles during class sessions and give them opportunities to share their expertise (or at least experience)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share responsibility with students for taking on other perspectives and for sustaining a productive learning community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engage students in creating classroom norms reflective of diversity, and revisit norms regularly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tell students you are working on being as inclusive as possible and ask that they help build a positive and productive classroom climate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solicit feedback at various points during the semester and ask students if your classroom, your teaching, and your course seem inclusive. </a:t>
            </a: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5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nesota pre-K, K-12 educators express concerns and hope about distance  learning during COVID-19 in U of M survey | University of Minnesota">
            <a:extLst>
              <a:ext uri="{FF2B5EF4-FFF2-40B4-BE49-F238E27FC236}">
                <a16:creationId xmlns:a16="http://schemas.microsoft.com/office/drawing/2014/main" id="{51A08CEF-D16F-1440-8250-BD9254A0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5B9A-B812-3B47-A8A7-0D98E328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1" y="524934"/>
            <a:ext cx="7886700" cy="6036734"/>
          </a:xfrm>
          <a:solidFill>
            <a:srgbClr val="B3E4D6">
              <a:alpha val="81961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student engagement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think about how you solicit participation and how to ensure that all students participate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create opportunities for students to interact with each other during the semester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offer multiple, diverse, and active ways to know, engage, and contribute 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structure discussions to include a range of voices: take a queue, ask to hear from those who have not spoken, wait until several hands are raised to call on anyone, use think-pair-share activities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take time to learn about your students’ prior knowledge and use it to foster engagement; maybe distribute a questionnaire early in the term to learn about students’ experience with the course topics, educational background, professional ambitions, general interests.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establish ways for students to intervene if they feel a certain perspective is being undervalued or not acknowledged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stop or intervene in a discussion if comments become disparaging or devalue other students’ experiences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2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0s 60s vintage early readers, learning to read school books w/ great retro  pictures">
            <a:extLst>
              <a:ext uri="{FF2B5EF4-FFF2-40B4-BE49-F238E27FC236}">
                <a16:creationId xmlns:a16="http://schemas.microsoft.com/office/drawing/2014/main" id="{0ED97AE0-A803-5F4C-9150-AF82F19F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328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02692B5-84A6-C142-BAC9-35B68D7B1678}"/>
              </a:ext>
            </a:extLst>
          </p:cNvPr>
          <p:cNvSpPr/>
          <p:nvPr/>
        </p:nvSpPr>
        <p:spPr>
          <a:xfrm>
            <a:off x="4648200" y="3200400"/>
            <a:ext cx="3708400" cy="3378200"/>
          </a:xfrm>
          <a:prstGeom prst="ellipse">
            <a:avLst/>
          </a:prstGeom>
          <a:solidFill>
            <a:srgbClr val="D4EBDB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2683C6">
                    <a:lumMod val="50000"/>
                  </a:srgbClr>
                </a:solidFill>
                <a:latin typeface="Garamond" panose="02020404030301010803" pitchFamily="18" charset="0"/>
                <a:ea typeface="+mj-ea"/>
                <a:cs typeface="+mj-cs"/>
              </a:rPr>
              <a:t>Course Content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607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1960s Rainbow Brights Children&amp;#39;s Books - Set of 13 | Chairish">
            <a:extLst>
              <a:ext uri="{FF2B5EF4-FFF2-40B4-BE49-F238E27FC236}">
                <a16:creationId xmlns:a16="http://schemas.microsoft.com/office/drawing/2014/main" id="{F7C756D7-BD6F-1E4D-BE7C-E8D2A2C8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6278" r="4598" b="4515"/>
          <a:stretch/>
        </p:blipFill>
        <p:spPr bwMode="auto">
          <a:xfrm>
            <a:off x="-1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FA8FD5-BEF3-0E4E-8D61-D5C80B66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17" y="444500"/>
            <a:ext cx="7886700" cy="5968999"/>
          </a:xfrm>
          <a:solidFill>
            <a:srgbClr val="D9F1EA">
              <a:alpha val="92941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include a range of sources and voices</a:t>
            </a: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be transparent on content choices and course design; be explicit about organization and narrative of the course by naming and discussing the agenda(s) and historical biases of your field/department 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to the extent possible, include a wide range of perspectives, experiences, and backgrounds in your course materials—and be attentive to the costs of materials 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choose readings that deliberately reflect the diversity of contributors to the field and emphasize the range of identities and backgrounds of experts who have contributed to a given field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use visuals that do not reinforce stereotypes but do include a diversity of people, families, institutions, or perspectives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use diverse and inclusive examples to illustrate concepts, drawing upon a range of domains of information; similarly, use varied names and socio-cultural contexts in test questions, assignments, and case studies.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avoid references that are likely to be unfamiliar to some students based on their backgrounds </a:t>
            </a:r>
          </a:p>
        </p:txBody>
      </p:sp>
    </p:spTree>
    <p:extLst>
      <p:ext uri="{BB962C8B-B14F-4D97-AF65-F5344CB8AC3E}">
        <p14:creationId xmlns:p14="http://schemas.microsoft.com/office/powerpoint/2010/main" val="261049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same Street on Twitter: &amp;quot;Today&amp;#39;s Letter of the Day is a very special  letter, indeed! It&amp;#39;s A! The beginning of the alphabet and so much more!… &amp;quot;">
            <a:extLst>
              <a:ext uri="{FF2B5EF4-FFF2-40B4-BE49-F238E27FC236}">
                <a16:creationId xmlns:a16="http://schemas.microsoft.com/office/drawing/2014/main" id="{B857AAD7-3FC8-D849-95BF-3D68D355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E3A34-1D62-0543-B7DE-431CC38E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84" y="466726"/>
            <a:ext cx="6288617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Student Assessment</a:t>
            </a:r>
          </a:p>
        </p:txBody>
      </p:sp>
    </p:spTree>
    <p:extLst>
      <p:ext uri="{BB962C8B-B14F-4D97-AF65-F5344CB8AC3E}">
        <p14:creationId xmlns:p14="http://schemas.microsoft.com/office/powerpoint/2010/main" val="374901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Brightspace Tip #63: Grade Book – CAT FooD">
            <a:extLst>
              <a:ext uri="{FF2B5EF4-FFF2-40B4-BE49-F238E27FC236}">
                <a16:creationId xmlns:a16="http://schemas.microsoft.com/office/drawing/2014/main" id="{D0D56A79-89DD-904F-B3D3-AEC1640B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146ED8-783F-CF40-AF76-9731EBEB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4333"/>
            <a:ext cx="7886700" cy="5554134"/>
          </a:xfrm>
          <a:solidFill>
            <a:srgbClr val="D9F1EA">
              <a:alpha val="92941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practice clarity and use variety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provide clear expectations and grading criteria (in writing) for the course and all assignments: show the the alignment of course objectives to the assessments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be explicit about your assessment criteria and how they relate to learning goals, and share successful examples 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think beyond tests and papers; give students multiple ways and repeated opportunities to reflect upon and demonstrate their learning and growth 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create opportunities for students to make their learning visible to the full learning community to help build solidarity as opposed to competition around assessment 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create low-stakes opportunities for students to practice before they are asked to perform 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624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Inclusive Pedagogy</vt:lpstr>
      <vt:lpstr>Classroom Climate</vt:lpstr>
      <vt:lpstr>PowerPoint Presentation</vt:lpstr>
      <vt:lpstr>PowerPoint Presentation</vt:lpstr>
      <vt:lpstr>PowerPoint Presentation</vt:lpstr>
      <vt:lpstr>PowerPoint Presentation</vt:lpstr>
      <vt:lpstr>Student 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Pedagogy</dc:title>
  <dc:creator>Allison Tait</dc:creator>
  <cp:lastModifiedBy>Thompson, Will</cp:lastModifiedBy>
  <cp:revision>42</cp:revision>
  <dcterms:created xsi:type="dcterms:W3CDTF">2021-08-09T12:06:44Z</dcterms:created>
  <dcterms:modified xsi:type="dcterms:W3CDTF">2022-09-26T16:10:47Z</dcterms:modified>
</cp:coreProperties>
</file>